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33" r:id="rId2"/>
  </p:sldMasterIdLst>
  <p:notesMasterIdLst>
    <p:notesMasterId r:id="rId40"/>
  </p:notesMasterIdLst>
  <p:handoutMasterIdLst>
    <p:handoutMasterId r:id="rId41"/>
  </p:handoutMasterIdLst>
  <p:sldIdLst>
    <p:sldId id="256" r:id="rId3"/>
    <p:sldId id="276" r:id="rId4"/>
    <p:sldId id="277" r:id="rId5"/>
    <p:sldId id="279" r:id="rId6"/>
    <p:sldId id="278" r:id="rId7"/>
    <p:sldId id="280" r:id="rId8"/>
    <p:sldId id="295" r:id="rId9"/>
    <p:sldId id="296" r:id="rId10"/>
    <p:sldId id="281" r:id="rId11"/>
    <p:sldId id="308" r:id="rId12"/>
    <p:sldId id="282" r:id="rId13"/>
    <p:sldId id="283" r:id="rId14"/>
    <p:sldId id="294" r:id="rId15"/>
    <p:sldId id="284" r:id="rId16"/>
    <p:sldId id="290" r:id="rId17"/>
    <p:sldId id="298" r:id="rId18"/>
    <p:sldId id="291" r:id="rId19"/>
    <p:sldId id="297" r:id="rId20"/>
    <p:sldId id="293" r:id="rId21"/>
    <p:sldId id="292" r:id="rId22"/>
    <p:sldId id="286" r:id="rId23"/>
    <p:sldId id="302" r:id="rId24"/>
    <p:sldId id="287" r:id="rId25"/>
    <p:sldId id="300" r:id="rId26"/>
    <p:sldId id="313" r:id="rId27"/>
    <p:sldId id="314" r:id="rId28"/>
    <p:sldId id="307" r:id="rId29"/>
    <p:sldId id="305" r:id="rId30"/>
    <p:sldId id="306" r:id="rId31"/>
    <p:sldId id="303" r:id="rId32"/>
    <p:sldId id="288" r:id="rId33"/>
    <p:sldId id="299" r:id="rId34"/>
    <p:sldId id="309" r:id="rId35"/>
    <p:sldId id="312" r:id="rId36"/>
    <p:sldId id="311" r:id="rId37"/>
    <p:sldId id="275" r:id="rId38"/>
    <p:sldId id="315" r:id="rId39"/>
  </p:sldIdLst>
  <p:sldSz cx="12188825"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2" autoAdjust="0"/>
    <p:restoredTop sz="94660"/>
  </p:normalViewPr>
  <p:slideViewPr>
    <p:cSldViewPr>
      <p:cViewPr varScale="1">
        <p:scale>
          <a:sx n="103" d="100"/>
          <a:sy n="103" d="100"/>
        </p:scale>
        <p:origin x="102" y="282"/>
      </p:cViewPr>
      <p:guideLst>
        <p:guide orient="horz" pos="2160"/>
        <p:guide pos="3839"/>
      </p:guideLst>
    </p:cSldViewPr>
  </p:slideViewPr>
  <p:notesTextViewPr>
    <p:cViewPr>
      <p:scale>
        <a:sx n="3" d="2"/>
        <a:sy n="3" d="2"/>
      </p:scale>
      <p:origin x="0" y="0"/>
    </p:cViewPr>
  </p:notesTextViewPr>
  <p:notesViewPr>
    <p:cSldViewPr>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AC2B10-D165-4549-81A1-B7259F40895E}" type="doc">
      <dgm:prSet loTypeId="urn:microsoft.com/office/officeart/2008/layout/PictureStrips" loCatId="list" qsTypeId="urn:microsoft.com/office/officeart/2005/8/quickstyle/simple3" qsCatId="simple" csTypeId="urn:microsoft.com/office/officeart/2005/8/colors/accent1_2" csCatId="accent1" phldr="1"/>
      <dgm:spPr/>
      <dgm:t>
        <a:bodyPr/>
        <a:lstStyle/>
        <a:p>
          <a:endParaRPr lang="en-US"/>
        </a:p>
      </dgm:t>
    </dgm:pt>
    <dgm:pt modelId="{A16C4BC0-CF88-49C3-98A7-875159445560}">
      <dgm:prSet phldrT="[Text]"/>
      <dgm:spPr/>
      <dgm:t>
        <a:bodyPr/>
        <a:lstStyle/>
        <a:p>
          <a:r>
            <a:rPr lang="en-US" dirty="0"/>
            <a:t>Ada Lovelace</a:t>
          </a:r>
        </a:p>
      </dgm:t>
    </dgm:pt>
    <dgm:pt modelId="{D26AE779-D2B0-4642-A15C-86F12C2FF137}" type="parTrans" cxnId="{5345204D-8F61-4165-BE13-059F439C262F}">
      <dgm:prSet/>
      <dgm:spPr/>
      <dgm:t>
        <a:bodyPr/>
        <a:lstStyle/>
        <a:p>
          <a:endParaRPr lang="en-US"/>
        </a:p>
      </dgm:t>
    </dgm:pt>
    <dgm:pt modelId="{B336146C-4A25-42FE-BA70-61E1254B4DC4}" type="sibTrans" cxnId="{5345204D-8F61-4165-BE13-059F439C262F}">
      <dgm:prSet/>
      <dgm:spPr/>
      <dgm:t>
        <a:bodyPr/>
        <a:lstStyle/>
        <a:p>
          <a:endParaRPr lang="en-US"/>
        </a:p>
      </dgm:t>
    </dgm:pt>
    <dgm:pt modelId="{34A2DBB5-68FD-4355-9870-D3197AA3E0FC}">
      <dgm:prSet phldrT="[Text]"/>
      <dgm:spPr/>
      <dgm:t>
        <a:bodyPr/>
        <a:lstStyle/>
        <a:p>
          <a:r>
            <a:rPr lang="en-US" dirty="0"/>
            <a:t>Grace Hopper</a:t>
          </a:r>
        </a:p>
      </dgm:t>
    </dgm:pt>
    <dgm:pt modelId="{A6263C88-7347-4FDB-B789-39271597D618}" type="parTrans" cxnId="{A11D6F31-37C9-4A4D-8290-91C4B40BEC39}">
      <dgm:prSet/>
      <dgm:spPr/>
      <dgm:t>
        <a:bodyPr/>
        <a:lstStyle/>
        <a:p>
          <a:endParaRPr lang="en-US"/>
        </a:p>
      </dgm:t>
    </dgm:pt>
    <dgm:pt modelId="{FE4932A0-7FEB-49D3-A1A8-0DD57708DDA0}" type="sibTrans" cxnId="{A11D6F31-37C9-4A4D-8290-91C4B40BEC39}">
      <dgm:prSet/>
      <dgm:spPr/>
      <dgm:t>
        <a:bodyPr/>
        <a:lstStyle/>
        <a:p>
          <a:endParaRPr lang="en-US"/>
        </a:p>
      </dgm:t>
    </dgm:pt>
    <dgm:pt modelId="{2C06B95A-13F4-4BF9-9733-E6D2D2B33CFF}">
      <dgm:prSet phldrT="[Text]"/>
      <dgm:spPr/>
      <dgm:t>
        <a:bodyPr/>
        <a:lstStyle/>
        <a:p>
          <a:r>
            <a:rPr lang="en-US" dirty="0"/>
            <a:t>Katherine Johnson</a:t>
          </a:r>
        </a:p>
      </dgm:t>
    </dgm:pt>
    <dgm:pt modelId="{AFC34860-236D-44C8-8596-2E09C646F5AE}" type="parTrans" cxnId="{CB71A3F2-9D33-480A-B356-701603E33D0C}">
      <dgm:prSet/>
      <dgm:spPr/>
      <dgm:t>
        <a:bodyPr/>
        <a:lstStyle/>
        <a:p>
          <a:endParaRPr lang="en-US"/>
        </a:p>
      </dgm:t>
    </dgm:pt>
    <dgm:pt modelId="{C8C3991F-8BDD-4FD9-AA88-8735E885A428}" type="sibTrans" cxnId="{CB71A3F2-9D33-480A-B356-701603E33D0C}">
      <dgm:prSet/>
      <dgm:spPr/>
      <dgm:t>
        <a:bodyPr/>
        <a:lstStyle/>
        <a:p>
          <a:endParaRPr lang="en-US"/>
        </a:p>
      </dgm:t>
    </dgm:pt>
    <dgm:pt modelId="{A12D8F57-B9F9-4595-8781-BDDD234DC1F8}" type="pres">
      <dgm:prSet presAssocID="{2CAC2B10-D165-4549-81A1-B7259F40895E}" presName="Name0" presStyleCnt="0">
        <dgm:presLayoutVars>
          <dgm:dir/>
          <dgm:resizeHandles val="exact"/>
        </dgm:presLayoutVars>
      </dgm:prSet>
      <dgm:spPr/>
    </dgm:pt>
    <dgm:pt modelId="{347E3AA3-EFA2-40C8-8438-3CA03F763D75}" type="pres">
      <dgm:prSet presAssocID="{A16C4BC0-CF88-49C3-98A7-875159445560}" presName="composite" presStyleCnt="0"/>
      <dgm:spPr/>
    </dgm:pt>
    <dgm:pt modelId="{CAB9A53E-721C-4E79-A062-441E23E94B98}" type="pres">
      <dgm:prSet presAssocID="{A16C4BC0-CF88-49C3-98A7-875159445560}" presName="rect1" presStyleLbl="trAlignAcc1" presStyleIdx="0" presStyleCnt="3">
        <dgm:presLayoutVars>
          <dgm:bulletEnabled val="1"/>
        </dgm:presLayoutVars>
      </dgm:prSet>
      <dgm:spPr/>
    </dgm:pt>
    <dgm:pt modelId="{C1F571DF-743E-476A-A4E0-A647345105F7}" type="pres">
      <dgm:prSet presAssocID="{A16C4BC0-CF88-49C3-98A7-875159445560}" presName="rect2"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2A4DD0F7-B8E5-433F-9758-063973C4836D}" type="pres">
      <dgm:prSet presAssocID="{B336146C-4A25-42FE-BA70-61E1254B4DC4}" presName="sibTrans" presStyleCnt="0"/>
      <dgm:spPr/>
    </dgm:pt>
    <dgm:pt modelId="{E045E102-BC82-4055-B6EB-17FC034D650C}" type="pres">
      <dgm:prSet presAssocID="{34A2DBB5-68FD-4355-9870-D3197AA3E0FC}" presName="composite" presStyleCnt="0"/>
      <dgm:spPr/>
    </dgm:pt>
    <dgm:pt modelId="{26A1E47C-DA55-4714-AFEB-FF0225F8A437}" type="pres">
      <dgm:prSet presAssocID="{34A2DBB5-68FD-4355-9870-D3197AA3E0FC}" presName="rect1" presStyleLbl="trAlignAcc1" presStyleIdx="1" presStyleCnt="3">
        <dgm:presLayoutVars>
          <dgm:bulletEnabled val="1"/>
        </dgm:presLayoutVars>
      </dgm:prSet>
      <dgm:spPr/>
    </dgm:pt>
    <dgm:pt modelId="{EE4C6F60-6D60-4FC0-8D0D-005E751B1116}" type="pres">
      <dgm:prSet presAssocID="{34A2DBB5-68FD-4355-9870-D3197AA3E0FC}"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091F2F54-0D0A-47DB-A4A6-8F8BC03C10E0}" type="pres">
      <dgm:prSet presAssocID="{FE4932A0-7FEB-49D3-A1A8-0DD57708DDA0}" presName="sibTrans" presStyleCnt="0"/>
      <dgm:spPr/>
    </dgm:pt>
    <dgm:pt modelId="{234FFB07-9BA1-45CB-9F51-2C9EDE511714}" type="pres">
      <dgm:prSet presAssocID="{2C06B95A-13F4-4BF9-9733-E6D2D2B33CFF}" presName="composite" presStyleCnt="0"/>
      <dgm:spPr/>
    </dgm:pt>
    <dgm:pt modelId="{407B72EC-9949-4A5B-AB2A-E87039FF30B5}" type="pres">
      <dgm:prSet presAssocID="{2C06B95A-13F4-4BF9-9733-E6D2D2B33CFF}" presName="rect1" presStyleLbl="trAlignAcc1" presStyleIdx="2" presStyleCnt="3">
        <dgm:presLayoutVars>
          <dgm:bulletEnabled val="1"/>
        </dgm:presLayoutVars>
      </dgm:prSet>
      <dgm:spPr/>
    </dgm:pt>
    <dgm:pt modelId="{E04B9EFC-6128-4AC5-BDF6-D5060C266376}" type="pres">
      <dgm:prSet presAssocID="{2C06B95A-13F4-4BF9-9733-E6D2D2B33CFF}" presName="rect2"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72388D06-E26C-46F2-B0D9-3B2B8313D984}" type="presOf" srcId="{2C06B95A-13F4-4BF9-9733-E6D2D2B33CFF}" destId="{407B72EC-9949-4A5B-AB2A-E87039FF30B5}" srcOrd="0" destOrd="0" presId="urn:microsoft.com/office/officeart/2008/layout/PictureStrips"/>
    <dgm:cxn modelId="{A11D6F31-37C9-4A4D-8290-91C4B40BEC39}" srcId="{2CAC2B10-D165-4549-81A1-B7259F40895E}" destId="{34A2DBB5-68FD-4355-9870-D3197AA3E0FC}" srcOrd="1" destOrd="0" parTransId="{A6263C88-7347-4FDB-B789-39271597D618}" sibTransId="{FE4932A0-7FEB-49D3-A1A8-0DD57708DDA0}"/>
    <dgm:cxn modelId="{88EF4532-E085-4540-8B93-6C97C9EAF61D}" type="presOf" srcId="{34A2DBB5-68FD-4355-9870-D3197AA3E0FC}" destId="{26A1E47C-DA55-4714-AFEB-FF0225F8A437}" srcOrd="0" destOrd="0" presId="urn:microsoft.com/office/officeart/2008/layout/PictureStrips"/>
    <dgm:cxn modelId="{7B20F164-58C7-4919-8B49-CDFCEA2AC128}" type="presOf" srcId="{A16C4BC0-CF88-49C3-98A7-875159445560}" destId="{CAB9A53E-721C-4E79-A062-441E23E94B98}" srcOrd="0" destOrd="0" presId="urn:microsoft.com/office/officeart/2008/layout/PictureStrips"/>
    <dgm:cxn modelId="{5345204D-8F61-4165-BE13-059F439C262F}" srcId="{2CAC2B10-D165-4549-81A1-B7259F40895E}" destId="{A16C4BC0-CF88-49C3-98A7-875159445560}" srcOrd="0" destOrd="0" parTransId="{D26AE779-D2B0-4642-A15C-86F12C2FF137}" sibTransId="{B336146C-4A25-42FE-BA70-61E1254B4DC4}"/>
    <dgm:cxn modelId="{06DA3DCD-9BC0-4243-9DCA-1006794481B0}" type="presOf" srcId="{2CAC2B10-D165-4549-81A1-B7259F40895E}" destId="{A12D8F57-B9F9-4595-8781-BDDD234DC1F8}" srcOrd="0" destOrd="0" presId="urn:microsoft.com/office/officeart/2008/layout/PictureStrips"/>
    <dgm:cxn modelId="{CB71A3F2-9D33-480A-B356-701603E33D0C}" srcId="{2CAC2B10-D165-4549-81A1-B7259F40895E}" destId="{2C06B95A-13F4-4BF9-9733-E6D2D2B33CFF}" srcOrd="2" destOrd="0" parTransId="{AFC34860-236D-44C8-8596-2E09C646F5AE}" sibTransId="{C8C3991F-8BDD-4FD9-AA88-8735E885A428}"/>
    <dgm:cxn modelId="{9893CF2F-0195-4BB6-8F18-F371762145D8}" type="presParOf" srcId="{A12D8F57-B9F9-4595-8781-BDDD234DC1F8}" destId="{347E3AA3-EFA2-40C8-8438-3CA03F763D75}" srcOrd="0" destOrd="0" presId="urn:microsoft.com/office/officeart/2008/layout/PictureStrips"/>
    <dgm:cxn modelId="{789815EE-5508-413E-9A3C-D47518DF04BF}" type="presParOf" srcId="{347E3AA3-EFA2-40C8-8438-3CA03F763D75}" destId="{CAB9A53E-721C-4E79-A062-441E23E94B98}" srcOrd="0" destOrd="0" presId="urn:microsoft.com/office/officeart/2008/layout/PictureStrips"/>
    <dgm:cxn modelId="{EAFA4E65-6588-47E7-9BF8-EDE487E79B87}" type="presParOf" srcId="{347E3AA3-EFA2-40C8-8438-3CA03F763D75}" destId="{C1F571DF-743E-476A-A4E0-A647345105F7}" srcOrd="1" destOrd="0" presId="urn:microsoft.com/office/officeart/2008/layout/PictureStrips"/>
    <dgm:cxn modelId="{F3B20850-CF3E-49E6-87C2-9EC6B0323E05}" type="presParOf" srcId="{A12D8F57-B9F9-4595-8781-BDDD234DC1F8}" destId="{2A4DD0F7-B8E5-433F-9758-063973C4836D}" srcOrd="1" destOrd="0" presId="urn:microsoft.com/office/officeart/2008/layout/PictureStrips"/>
    <dgm:cxn modelId="{72A3B2D6-B238-402F-99DD-6B1FC4D92B27}" type="presParOf" srcId="{A12D8F57-B9F9-4595-8781-BDDD234DC1F8}" destId="{E045E102-BC82-4055-B6EB-17FC034D650C}" srcOrd="2" destOrd="0" presId="urn:microsoft.com/office/officeart/2008/layout/PictureStrips"/>
    <dgm:cxn modelId="{705503BB-1126-4817-A39A-01B53B6E3380}" type="presParOf" srcId="{E045E102-BC82-4055-B6EB-17FC034D650C}" destId="{26A1E47C-DA55-4714-AFEB-FF0225F8A437}" srcOrd="0" destOrd="0" presId="urn:microsoft.com/office/officeart/2008/layout/PictureStrips"/>
    <dgm:cxn modelId="{77BF8516-36CE-4C01-A8EB-BEDA64A0BCD9}" type="presParOf" srcId="{E045E102-BC82-4055-B6EB-17FC034D650C}" destId="{EE4C6F60-6D60-4FC0-8D0D-005E751B1116}" srcOrd="1" destOrd="0" presId="urn:microsoft.com/office/officeart/2008/layout/PictureStrips"/>
    <dgm:cxn modelId="{BA4C3490-1B7B-48B3-A188-9C2C7697B772}" type="presParOf" srcId="{A12D8F57-B9F9-4595-8781-BDDD234DC1F8}" destId="{091F2F54-0D0A-47DB-A4A6-8F8BC03C10E0}" srcOrd="3" destOrd="0" presId="urn:microsoft.com/office/officeart/2008/layout/PictureStrips"/>
    <dgm:cxn modelId="{EFCDAAF7-2C9E-4F5F-8936-083DD405F076}" type="presParOf" srcId="{A12D8F57-B9F9-4595-8781-BDDD234DC1F8}" destId="{234FFB07-9BA1-45CB-9F51-2C9EDE511714}" srcOrd="4" destOrd="0" presId="urn:microsoft.com/office/officeart/2008/layout/PictureStrips"/>
    <dgm:cxn modelId="{B96DE802-3F06-45B5-9813-ABC7C6A5A0AC}" type="presParOf" srcId="{234FFB07-9BA1-45CB-9F51-2C9EDE511714}" destId="{407B72EC-9949-4A5B-AB2A-E87039FF30B5}" srcOrd="0" destOrd="0" presId="urn:microsoft.com/office/officeart/2008/layout/PictureStrips"/>
    <dgm:cxn modelId="{47631E6E-67F5-44F1-A862-ECA714D9B256}" type="presParOf" srcId="{234FFB07-9BA1-45CB-9F51-2C9EDE511714}" destId="{E04B9EFC-6128-4AC5-BDF6-D5060C266376}"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9A53E-721C-4E79-A062-441E23E94B98}">
      <dsp:nvSpPr>
        <dsp:cNvPr id="0" name=""/>
        <dsp:cNvSpPr/>
      </dsp:nvSpPr>
      <dsp:spPr>
        <a:xfrm>
          <a:off x="213944" y="328554"/>
          <a:ext cx="5095927" cy="15924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78638"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Ada Lovelace</a:t>
          </a:r>
        </a:p>
      </dsp:txBody>
      <dsp:txXfrm>
        <a:off x="213944" y="328554"/>
        <a:ext cx="5095927" cy="1592477"/>
      </dsp:txXfrm>
    </dsp:sp>
    <dsp:sp modelId="{C1F571DF-743E-476A-A4E0-A647345105F7}">
      <dsp:nvSpPr>
        <dsp:cNvPr id="0" name=""/>
        <dsp:cNvSpPr/>
      </dsp:nvSpPr>
      <dsp:spPr>
        <a:xfrm>
          <a:off x="1614" y="98529"/>
          <a:ext cx="1114734" cy="167210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26A1E47C-DA55-4714-AFEB-FF0225F8A437}">
      <dsp:nvSpPr>
        <dsp:cNvPr id="0" name=""/>
        <dsp:cNvSpPr/>
      </dsp:nvSpPr>
      <dsp:spPr>
        <a:xfrm>
          <a:off x="5719683" y="328554"/>
          <a:ext cx="5095927" cy="15924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78638"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Grace Hopper</a:t>
          </a:r>
        </a:p>
      </dsp:txBody>
      <dsp:txXfrm>
        <a:off x="5719683" y="328554"/>
        <a:ext cx="5095927" cy="1592477"/>
      </dsp:txXfrm>
    </dsp:sp>
    <dsp:sp modelId="{EE4C6F60-6D60-4FC0-8D0D-005E751B1116}">
      <dsp:nvSpPr>
        <dsp:cNvPr id="0" name=""/>
        <dsp:cNvSpPr/>
      </dsp:nvSpPr>
      <dsp:spPr>
        <a:xfrm>
          <a:off x="5507353" y="98529"/>
          <a:ext cx="1114734" cy="167210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407B72EC-9949-4A5B-AB2A-E87039FF30B5}">
      <dsp:nvSpPr>
        <dsp:cNvPr id="0" name=""/>
        <dsp:cNvSpPr/>
      </dsp:nvSpPr>
      <dsp:spPr>
        <a:xfrm>
          <a:off x="2966814" y="2333306"/>
          <a:ext cx="5095927" cy="1592477"/>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78638"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Katherine Johnson</a:t>
          </a:r>
        </a:p>
      </dsp:txBody>
      <dsp:txXfrm>
        <a:off x="2966814" y="2333306"/>
        <a:ext cx="5095927" cy="1592477"/>
      </dsp:txXfrm>
    </dsp:sp>
    <dsp:sp modelId="{E04B9EFC-6128-4AC5-BDF6-D5060C266376}">
      <dsp:nvSpPr>
        <dsp:cNvPr id="0" name=""/>
        <dsp:cNvSpPr/>
      </dsp:nvSpPr>
      <dsp:spPr>
        <a:xfrm>
          <a:off x="2754483" y="2103281"/>
          <a:ext cx="1114734" cy="167210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659ACC-BB8B-40BD-9C3D-7515A99833BA}" type="datetimeFigureOut">
              <a:rPr lang="en-US"/>
              <a:t>10/6/2018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2B09C-4EB4-4858-8C5D-928515EB5FA1}" type="slidenum">
              <a:rPr/>
              <a:t>‹#›</a:t>
            </a:fld>
            <a:endParaRPr/>
          </a:p>
        </p:txBody>
      </p:sp>
    </p:spTree>
    <p:extLst>
      <p:ext uri="{BB962C8B-B14F-4D97-AF65-F5344CB8AC3E}">
        <p14:creationId xmlns:p14="http://schemas.microsoft.com/office/powerpoint/2010/main" val="2581470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AB3F5D-6129-4745-AD27-E1F8E3F0C4BE}" type="datetimeFigureOut">
              <a:rPr lang="en-US"/>
              <a:t>10/6/2018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640D2E-0C1A-4418-8763-9BB732EB1D20}" type="slidenum">
              <a:rPr/>
              <a:t>‹#›</a:t>
            </a:fld>
            <a:endParaRPr/>
          </a:p>
        </p:txBody>
      </p:sp>
    </p:spTree>
    <p:extLst>
      <p:ext uri="{BB962C8B-B14F-4D97-AF65-F5344CB8AC3E}">
        <p14:creationId xmlns:p14="http://schemas.microsoft.com/office/powerpoint/2010/main" val="3186368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ctrTitle"/>
          </p:nvPr>
        </p:nvSpPr>
        <p:spPr>
          <a:xfrm>
            <a:off x="1371243" y="1803405"/>
            <a:ext cx="9446339" cy="1825096"/>
          </a:xfrm>
        </p:spPr>
        <p:txBody>
          <a:bodyPr anchor="b">
            <a:normAutofit/>
          </a:bodyPr>
          <a:lstStyle>
            <a:lvl1pPr algn="l">
              <a:defRPr sz="5998"/>
            </a:lvl1pPr>
          </a:lstStyle>
          <a:p>
            <a:r>
              <a:rPr lang="en-US"/>
              <a:t>Click to edit Master title style</a:t>
            </a:r>
            <a:endParaRPr lang="en-US" dirty="0"/>
          </a:p>
        </p:txBody>
      </p:sp>
      <p:sp>
        <p:nvSpPr>
          <p:cNvPr id="3" name="Subtitle 2"/>
          <p:cNvSpPr>
            <a:spLocks noGrp="1"/>
          </p:cNvSpPr>
          <p:nvPr>
            <p:ph type="subTitle" idx="1"/>
          </p:nvPr>
        </p:nvSpPr>
        <p:spPr>
          <a:xfrm>
            <a:off x="1371243" y="3632201"/>
            <a:ext cx="9446339" cy="685800"/>
          </a:xfrm>
        </p:spPr>
        <p:txBody>
          <a:bodyPr>
            <a:normAutofit/>
          </a:bodyPr>
          <a:lstStyle>
            <a:lvl1pPr marL="0" indent="0" algn="l">
              <a:buNone/>
              <a:defRPr sz="19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1432175" y="6361000"/>
            <a:ext cx="9446339" cy="365125"/>
          </a:xfrm>
        </p:spPr>
        <p:txBody>
          <a:bodyPr/>
          <a:lstStyle/>
          <a:p>
            <a:r>
              <a:rPr lang="en-US"/>
              <a:t>@amaya30 | @futureada | @pnsqc | #pnsqc2018 | #qecamp</a:t>
            </a:r>
            <a:endParaRPr lang="en-US" dirty="0"/>
          </a:p>
        </p:txBody>
      </p:sp>
      <p:sp>
        <p:nvSpPr>
          <p:cNvPr id="9" name="TextBox 8">
            <a:extLst>
              <a:ext uri="{FF2B5EF4-FFF2-40B4-BE49-F238E27FC236}">
                <a16:creationId xmlns:a16="http://schemas.microsoft.com/office/drawing/2014/main" id="{B0AAE60D-B220-4D44-AB96-7DCD3A0BE9E9}"/>
              </a:ext>
            </a:extLst>
          </p:cNvPr>
          <p:cNvSpPr txBox="1"/>
          <p:nvPr userDrawn="1"/>
        </p:nvSpPr>
        <p:spPr>
          <a:xfrm>
            <a:off x="10870153" y="5129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18BCBA2F-75BD-4D1D-B650-8878738BBAF3}"/>
              </a:ext>
            </a:extLst>
          </p:cNvPr>
          <p:cNvSpPr txBox="1"/>
          <p:nvPr userDrawn="1"/>
        </p:nvSpPr>
        <p:spPr>
          <a:xfrm rot="16200000">
            <a:off x="10362465" y="8191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E9467FE4-C07C-4CA7-A7AB-629C12764DB9}"/>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17266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598" y="4697361"/>
            <a:ext cx="10819216" cy="819355"/>
          </a:xfrm>
        </p:spPr>
        <p:txBody>
          <a:bodyPr anchor="b"/>
          <a:lstStyle>
            <a:lvl1pPr algn="l">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549" y="1524000"/>
            <a:ext cx="10819022" cy="2895601"/>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685622" y="5516716"/>
            <a:ext cx="10817582" cy="701969"/>
          </a:xfrm>
        </p:spPr>
        <p:txBody>
          <a:bodyPr>
            <a:normAutofit/>
          </a:bodyPr>
          <a:lstStyle>
            <a:lvl1pPr marL="0" indent="0" algn="l">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6" name="Footer Placeholder 5"/>
          <p:cNvSpPr>
            <a:spLocks noGrp="1"/>
          </p:cNvSpPr>
          <p:nvPr>
            <p:ph type="ftr" sz="quarter" idx="11"/>
          </p:nvPr>
        </p:nvSpPr>
        <p:spPr>
          <a:xfrm>
            <a:off x="685621" y="6355846"/>
            <a:ext cx="10814950"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277664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685622" y="1295400"/>
            <a:ext cx="10817582" cy="2260600"/>
          </a:xfrm>
        </p:spPr>
        <p:txBody>
          <a:bodyPr anchor="ctr"/>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024200" y="3649134"/>
            <a:ext cx="10127878" cy="999067"/>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6" name="Footer Placeholder 5"/>
          <p:cNvSpPr>
            <a:spLocks noGrp="1"/>
          </p:cNvSpPr>
          <p:nvPr>
            <p:ph type="ftr" sz="quarter" idx="11"/>
          </p:nvPr>
        </p:nvSpPr>
        <p:spPr>
          <a:xfrm>
            <a:off x="4157258" y="6366558"/>
            <a:ext cx="6989671" cy="365125"/>
          </a:xfrm>
        </p:spPr>
        <p:txBody>
          <a:bodyPr/>
          <a:lstStyle/>
          <a:p>
            <a:r>
              <a:rPr lang="en-US"/>
              <a:t>@amaya30 | @futureada | @pnsqc | #pnsqc2018 | #qecamp</a:t>
            </a:r>
            <a:endParaRPr lang="en-US" dirty="0"/>
          </a:p>
        </p:txBody>
      </p:sp>
      <p:sp>
        <p:nvSpPr>
          <p:cNvPr id="7" name="Slide Number Placeholder 6"/>
          <p:cNvSpPr>
            <a:spLocks noGrp="1"/>
          </p:cNvSpPr>
          <p:nvPr>
            <p:ph type="sldNum" sz="quarter" idx="12"/>
          </p:nvPr>
        </p:nvSpPr>
        <p:spPr>
          <a:xfrm>
            <a:off x="10859623" y="381001"/>
            <a:ext cx="643580" cy="365125"/>
          </a:xfrm>
          <a:prstGeom prst="rect">
            <a:avLst/>
          </a:prstGeom>
        </p:spPr>
        <p:txBody>
          <a:bodyPr/>
          <a:lstStyle/>
          <a:p>
            <a:fld id="{6D22F896-40B5-4ADD-8801-0D06FADFA095}" type="slidenum">
              <a:rPr lang="en-US" dirty="0"/>
              <a:t>‹#›</a:t>
            </a:fld>
            <a:endParaRPr lang="en-US" dirty="0"/>
          </a:p>
        </p:txBody>
      </p:sp>
      <p:sp>
        <p:nvSpPr>
          <p:cNvPr id="8" name="TextBox 7">
            <a:extLst>
              <a:ext uri="{FF2B5EF4-FFF2-40B4-BE49-F238E27FC236}">
                <a16:creationId xmlns:a16="http://schemas.microsoft.com/office/drawing/2014/main" id="{985DD589-189E-444F-A21C-D40D97F3B172}"/>
              </a:ext>
            </a:extLst>
          </p:cNvPr>
          <p:cNvSpPr txBox="1"/>
          <p:nvPr userDrawn="1"/>
        </p:nvSpPr>
        <p:spPr>
          <a:xfrm>
            <a:off x="10547150" y="3605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38647D26-D13E-4B71-B6BC-1D64D9156680}"/>
              </a:ext>
            </a:extLst>
          </p:cNvPr>
          <p:cNvSpPr txBox="1"/>
          <p:nvPr userDrawn="1"/>
        </p:nvSpPr>
        <p:spPr>
          <a:xfrm rot="16200000">
            <a:off x="10039462" y="6667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4D03E602-0E62-4929-9E36-D01A086B4D98}"/>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2346089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1024201" y="753534"/>
            <a:ext cx="10148889" cy="2604495"/>
          </a:xfrm>
        </p:spPr>
        <p:txBody>
          <a:bodyPr anchor="ctr"/>
          <a:lstStyle>
            <a:lvl1pPr algn="l">
              <a:defRPr sz="3199"/>
            </a:lvl1pPr>
          </a:lstStyle>
          <a:p>
            <a:r>
              <a:rPr lang="en-US" dirty="0"/>
              <a:t>Click to edit Master title style</a:t>
            </a:r>
          </a:p>
        </p:txBody>
      </p:sp>
      <p:sp>
        <p:nvSpPr>
          <p:cNvPr id="12" name="Text Placeholder 3"/>
          <p:cNvSpPr>
            <a:spLocks noGrp="1"/>
          </p:cNvSpPr>
          <p:nvPr>
            <p:ph type="body" sz="half" idx="13"/>
          </p:nvPr>
        </p:nvSpPr>
        <p:spPr>
          <a:xfrm>
            <a:off x="1303525" y="3365557"/>
            <a:ext cx="9590238" cy="444443"/>
          </a:xfrm>
        </p:spPr>
        <p:txBody>
          <a:bodyPr anchor="t">
            <a:normAutofit/>
          </a:bodyPr>
          <a:lstStyle>
            <a:lvl1pPr marL="0" indent="0">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4" name="Text Placeholder 3"/>
          <p:cNvSpPr>
            <a:spLocks noGrp="1"/>
          </p:cNvSpPr>
          <p:nvPr>
            <p:ph type="body" sz="half" idx="2"/>
          </p:nvPr>
        </p:nvSpPr>
        <p:spPr>
          <a:xfrm>
            <a:off x="1024201" y="3959863"/>
            <a:ext cx="10148889" cy="679871"/>
          </a:xfrm>
        </p:spPr>
        <p:txBody>
          <a:bodyPr anchor="ctr">
            <a:normAutofit/>
          </a:bodyPr>
          <a:lstStyle>
            <a:lvl1pPr marL="0" indent="0">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6" name="Footer Placeholder 5"/>
          <p:cNvSpPr>
            <a:spLocks noGrp="1"/>
          </p:cNvSpPr>
          <p:nvPr>
            <p:ph type="ftr" sz="quarter" idx="11"/>
          </p:nvPr>
        </p:nvSpPr>
        <p:spPr>
          <a:xfrm>
            <a:off x="4191742" y="6370637"/>
            <a:ext cx="6989671" cy="365125"/>
          </a:xfrm>
        </p:spPr>
        <p:txBody>
          <a:bodyPr/>
          <a:lstStyle/>
          <a:p>
            <a:r>
              <a:rPr lang="en-US"/>
              <a:t>@amaya30 | @futureada | @pnsqc | #pnsqc2018 | #qecamp</a:t>
            </a:r>
            <a:endParaRPr lang="en-US" dirty="0"/>
          </a:p>
        </p:txBody>
      </p:sp>
      <p:sp>
        <p:nvSpPr>
          <p:cNvPr id="7" name="Slide Number Placeholder 6"/>
          <p:cNvSpPr>
            <a:spLocks noGrp="1"/>
          </p:cNvSpPr>
          <p:nvPr>
            <p:ph type="sldNum" sz="quarter" idx="12"/>
          </p:nvPr>
        </p:nvSpPr>
        <p:spPr>
          <a:xfrm>
            <a:off x="10859623" y="381001"/>
            <a:ext cx="643580" cy="365125"/>
          </a:xfrm>
          <a:prstGeom prst="rect">
            <a:avLst/>
          </a:prstGeom>
        </p:spPr>
        <p:txBody>
          <a:bodyPr/>
          <a:lstStyle/>
          <a:p>
            <a:fld id="{6D22F896-40B5-4ADD-8801-0D06FADFA095}" type="slidenum">
              <a:rPr lang="en-US" dirty="0"/>
              <a:t>‹#›</a:t>
            </a:fld>
            <a:endParaRPr lang="en-US" dirty="0"/>
          </a:p>
        </p:txBody>
      </p:sp>
      <p:sp>
        <p:nvSpPr>
          <p:cNvPr id="9" name="TextBox 8"/>
          <p:cNvSpPr txBox="1"/>
          <p:nvPr/>
        </p:nvSpPr>
        <p:spPr>
          <a:xfrm>
            <a:off x="476126" y="93345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0" name="TextBox 9"/>
          <p:cNvSpPr txBox="1"/>
          <p:nvPr/>
        </p:nvSpPr>
        <p:spPr>
          <a:xfrm>
            <a:off x="10981370" y="2701290"/>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13" name="TextBox 12">
            <a:extLst>
              <a:ext uri="{FF2B5EF4-FFF2-40B4-BE49-F238E27FC236}">
                <a16:creationId xmlns:a16="http://schemas.microsoft.com/office/drawing/2014/main" id="{EADE10DA-220B-498E-9A54-5A2F63785CE7}"/>
              </a:ext>
            </a:extLst>
          </p:cNvPr>
          <p:cNvSpPr txBox="1"/>
          <p:nvPr userDrawn="1"/>
        </p:nvSpPr>
        <p:spPr>
          <a:xfrm>
            <a:off x="10547150" y="3207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4" name="TextBox 13">
            <a:extLst>
              <a:ext uri="{FF2B5EF4-FFF2-40B4-BE49-F238E27FC236}">
                <a16:creationId xmlns:a16="http://schemas.microsoft.com/office/drawing/2014/main" id="{C218E6E4-C153-4132-994B-C0C73FD52214}"/>
              </a:ext>
            </a:extLst>
          </p:cNvPr>
          <p:cNvSpPr txBox="1"/>
          <p:nvPr userDrawn="1"/>
        </p:nvSpPr>
        <p:spPr>
          <a:xfrm rot="16200000">
            <a:off x="10039462" y="6269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5" name="TextBox 14">
            <a:extLst>
              <a:ext uri="{FF2B5EF4-FFF2-40B4-BE49-F238E27FC236}">
                <a16:creationId xmlns:a16="http://schemas.microsoft.com/office/drawing/2014/main" id="{7CC12C07-2138-4F8C-8EB8-49C84A9A2B3D}"/>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4198357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1024228" y="1124702"/>
            <a:ext cx="10143544" cy="2511835"/>
          </a:xfrm>
        </p:spPr>
        <p:txBody>
          <a:bodyPr anchor="b"/>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024200" y="3648316"/>
            <a:ext cx="10142012" cy="999885"/>
          </a:xfrm>
        </p:spPr>
        <p:txBody>
          <a:bodyPr anchor="t">
            <a:normAutofit/>
          </a:bodyPr>
          <a:lstStyle>
            <a:lvl1pPr marL="0" indent="0">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6" name="Footer Placeholder 5"/>
          <p:cNvSpPr>
            <a:spLocks noGrp="1"/>
          </p:cNvSpPr>
          <p:nvPr>
            <p:ph type="ftr" sz="quarter" idx="11"/>
          </p:nvPr>
        </p:nvSpPr>
        <p:spPr>
          <a:xfrm>
            <a:off x="4176541" y="6370637"/>
            <a:ext cx="6989671" cy="365125"/>
          </a:xfrm>
        </p:spPr>
        <p:txBody>
          <a:bodyPr/>
          <a:lstStyle/>
          <a:p>
            <a:r>
              <a:rPr lang="en-US"/>
              <a:t>@amaya30 | @futureada | @pnsqc | #pnsqc2018 | #qecamp</a:t>
            </a:r>
          </a:p>
        </p:txBody>
      </p:sp>
      <p:sp>
        <p:nvSpPr>
          <p:cNvPr id="7" name="Slide Number Placeholder 6"/>
          <p:cNvSpPr>
            <a:spLocks noGrp="1"/>
          </p:cNvSpPr>
          <p:nvPr>
            <p:ph type="sldNum" sz="quarter" idx="12"/>
          </p:nvPr>
        </p:nvSpPr>
        <p:spPr>
          <a:xfrm>
            <a:off x="10859623" y="381001"/>
            <a:ext cx="643580" cy="365125"/>
          </a:xfrm>
          <a:prstGeom prst="rect">
            <a:avLst/>
          </a:prstGeo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6DEDCDAB-FC61-4ECC-9C08-A4AE9E204BB5}"/>
              </a:ext>
            </a:extLst>
          </p:cNvPr>
          <p:cNvSpPr txBox="1"/>
          <p:nvPr userDrawn="1"/>
        </p:nvSpPr>
        <p:spPr>
          <a:xfrm>
            <a:off x="10547150" y="3207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0C6480D4-ADF2-4FE7-B995-B599C98F129C}"/>
              </a:ext>
            </a:extLst>
          </p:cNvPr>
          <p:cNvSpPr txBox="1"/>
          <p:nvPr userDrawn="1"/>
        </p:nvSpPr>
        <p:spPr>
          <a:xfrm rot="16200000">
            <a:off x="10039462" y="6269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6C285486-CD6D-469D-80AE-B07E6CBBFE64}"/>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68013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598612" y="1371600"/>
            <a:ext cx="9904591" cy="6942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621" y="2202080"/>
            <a:ext cx="3455532" cy="617320"/>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8" name="Text Placeholder 3"/>
          <p:cNvSpPr>
            <a:spLocks noGrp="1"/>
          </p:cNvSpPr>
          <p:nvPr>
            <p:ph type="body" sz="half" idx="15"/>
          </p:nvPr>
        </p:nvSpPr>
        <p:spPr>
          <a:xfrm>
            <a:off x="685620" y="2904565"/>
            <a:ext cx="3455532" cy="3314132"/>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9" name="Text Placeholder 4"/>
          <p:cNvSpPr>
            <a:spLocks noGrp="1"/>
          </p:cNvSpPr>
          <p:nvPr>
            <p:ph type="body" sz="quarter" idx="3"/>
          </p:nvPr>
        </p:nvSpPr>
        <p:spPr>
          <a:xfrm>
            <a:off x="4367662" y="2201333"/>
            <a:ext cx="3455532" cy="626534"/>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0" name="Text Placeholder 3"/>
          <p:cNvSpPr>
            <a:spLocks noGrp="1"/>
          </p:cNvSpPr>
          <p:nvPr>
            <p:ph type="body" sz="half" idx="16"/>
          </p:nvPr>
        </p:nvSpPr>
        <p:spPr>
          <a:xfrm>
            <a:off x="4365721" y="2904067"/>
            <a:ext cx="3455532" cy="3314618"/>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11" name="Text Placeholder 4"/>
          <p:cNvSpPr>
            <a:spLocks noGrp="1"/>
          </p:cNvSpPr>
          <p:nvPr>
            <p:ph type="body" sz="quarter" idx="13"/>
          </p:nvPr>
        </p:nvSpPr>
        <p:spPr>
          <a:xfrm>
            <a:off x="8049703" y="2192866"/>
            <a:ext cx="3455532" cy="626534"/>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12" name="Text Placeholder 3"/>
          <p:cNvSpPr>
            <a:spLocks noGrp="1"/>
          </p:cNvSpPr>
          <p:nvPr>
            <p:ph type="body" sz="half" idx="17"/>
          </p:nvPr>
        </p:nvSpPr>
        <p:spPr>
          <a:xfrm>
            <a:off x="8049704" y="2904565"/>
            <a:ext cx="3455532" cy="3314132"/>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4" name="Footer Placeholder 3"/>
          <p:cNvSpPr>
            <a:spLocks noGrp="1"/>
          </p:cNvSpPr>
          <p:nvPr>
            <p:ph type="ftr" sz="quarter" idx="11"/>
          </p:nvPr>
        </p:nvSpPr>
        <p:spPr>
          <a:xfrm>
            <a:off x="685621" y="6355846"/>
            <a:ext cx="10817582"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657050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598612" y="1374634"/>
            <a:ext cx="9904591" cy="68276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439" y="4191001"/>
            <a:ext cx="3450683"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439" y="2362200"/>
            <a:ext cx="3450683"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439" y="4873765"/>
            <a:ext cx="3450683" cy="1344921"/>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22" name="Text Placeholder 4"/>
          <p:cNvSpPr>
            <a:spLocks noGrp="1"/>
          </p:cNvSpPr>
          <p:nvPr>
            <p:ph type="body" sz="quarter" idx="3"/>
          </p:nvPr>
        </p:nvSpPr>
        <p:spPr>
          <a:xfrm>
            <a:off x="4373124" y="4191001"/>
            <a:ext cx="3448037"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3124" y="2362200"/>
            <a:ext cx="344803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3125" y="4873764"/>
            <a:ext cx="3448037" cy="1344921"/>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25" name="Text Placeholder 4"/>
          <p:cNvSpPr>
            <a:spLocks noGrp="1"/>
          </p:cNvSpPr>
          <p:nvPr>
            <p:ph type="body" sz="quarter" idx="13"/>
          </p:nvPr>
        </p:nvSpPr>
        <p:spPr>
          <a:xfrm>
            <a:off x="8047635" y="4191001"/>
            <a:ext cx="3455569" cy="682765"/>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7759" y="2362200"/>
            <a:ext cx="344698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7635" y="4873762"/>
            <a:ext cx="3451546" cy="1344921"/>
          </a:xfrm>
        </p:spPr>
        <p:txBody>
          <a:bodyPr anchor="t">
            <a:normAutofit/>
          </a:bodyPr>
          <a:lstStyle>
            <a:lvl1pPr marL="0" indent="0">
              <a:buNone/>
              <a:defRPr sz="20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dirty="0"/>
              <a:t>Edit Master text styles</a:t>
            </a:r>
          </a:p>
        </p:txBody>
      </p:sp>
      <p:sp>
        <p:nvSpPr>
          <p:cNvPr id="4" name="Footer Placeholder 3"/>
          <p:cNvSpPr>
            <a:spLocks noGrp="1"/>
          </p:cNvSpPr>
          <p:nvPr>
            <p:ph type="ftr" sz="quarter" idx="11"/>
          </p:nvPr>
        </p:nvSpPr>
        <p:spPr>
          <a:xfrm>
            <a:off x="685621" y="6355846"/>
            <a:ext cx="10817582"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2609199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622" y="2194560"/>
            <a:ext cx="10817582"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685620" y="6355846"/>
            <a:ext cx="10817581"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75023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Vertical Title 1"/>
          <p:cNvSpPr>
            <a:spLocks noGrp="1"/>
          </p:cNvSpPr>
          <p:nvPr>
            <p:ph type="title" orient="vert"/>
          </p:nvPr>
        </p:nvSpPr>
        <p:spPr>
          <a:xfrm>
            <a:off x="8380412" y="745067"/>
            <a:ext cx="2056864" cy="3903133"/>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1024200" y="745068"/>
            <a:ext cx="7356212" cy="3903133"/>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450290" y="6370637"/>
            <a:ext cx="6989671" cy="365125"/>
          </a:xfrm>
        </p:spPr>
        <p:txBody>
          <a:bodyPr/>
          <a:lstStyle/>
          <a:p>
            <a:r>
              <a:rPr lang="en-US"/>
              <a:t>@amaya30 | @futureada | @pnsqc | #pnsqc2018 | #qecamp</a:t>
            </a:r>
          </a:p>
        </p:txBody>
      </p:sp>
      <p:sp>
        <p:nvSpPr>
          <p:cNvPr id="8" name="TextBox 7">
            <a:extLst>
              <a:ext uri="{FF2B5EF4-FFF2-40B4-BE49-F238E27FC236}">
                <a16:creationId xmlns:a16="http://schemas.microsoft.com/office/drawing/2014/main" id="{F222EC5D-C419-4DBC-99C1-38F83A879F01}"/>
              </a:ext>
            </a:extLst>
          </p:cNvPr>
          <p:cNvSpPr txBox="1"/>
          <p:nvPr userDrawn="1"/>
        </p:nvSpPr>
        <p:spPr>
          <a:xfrm>
            <a:off x="10623350" y="3207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636B9EDA-D231-4A59-BB20-23665E303020}"/>
              </a:ext>
            </a:extLst>
          </p:cNvPr>
          <p:cNvSpPr txBox="1"/>
          <p:nvPr userDrawn="1"/>
        </p:nvSpPr>
        <p:spPr>
          <a:xfrm rot="16200000">
            <a:off x="10115662" y="6269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75C66B36-0B4C-434E-BF78-5AA0CA30DD09}"/>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35235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0012" y="1371600"/>
            <a:ext cx="10133192" cy="685801"/>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38600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88825" cy="2482850"/>
          </a:xfrm>
          <a:prstGeom prst="rect">
            <a:avLst/>
          </a:prstGeom>
        </p:spPr>
      </p:pic>
      <p:sp>
        <p:nvSpPr>
          <p:cNvPr id="2" name="Title 1"/>
          <p:cNvSpPr>
            <a:spLocks noGrp="1"/>
          </p:cNvSpPr>
          <p:nvPr>
            <p:ph type="title"/>
          </p:nvPr>
        </p:nvSpPr>
        <p:spPr>
          <a:xfrm>
            <a:off x="685622" y="1203297"/>
            <a:ext cx="10817581" cy="2352172"/>
          </a:xfrm>
        </p:spPr>
        <p:txBody>
          <a:bodyPr anchor="b">
            <a:normAutofit/>
          </a:bodyPr>
          <a:lstStyle>
            <a:lvl1pPr algn="r">
              <a:defRPr sz="3999"/>
            </a:lvl1pPr>
          </a:lstStyle>
          <a:p>
            <a:r>
              <a:rPr lang="en-US"/>
              <a:t>Click to edit Master title style</a:t>
            </a:r>
            <a:endParaRPr lang="en-US" dirty="0"/>
          </a:p>
        </p:txBody>
      </p:sp>
      <p:sp>
        <p:nvSpPr>
          <p:cNvPr id="3" name="Text Placeholder 2"/>
          <p:cNvSpPr>
            <a:spLocks noGrp="1"/>
          </p:cNvSpPr>
          <p:nvPr>
            <p:ph type="body" idx="1"/>
          </p:nvPr>
        </p:nvSpPr>
        <p:spPr>
          <a:xfrm>
            <a:off x="1024200" y="3641726"/>
            <a:ext cx="10487468" cy="955675"/>
          </a:xfrm>
        </p:spPr>
        <p:txBody>
          <a:bodyPr>
            <a:normAutofit/>
          </a:bodyPr>
          <a:lstStyle>
            <a:lvl1pPr marL="0" indent="0" algn="r">
              <a:buNone/>
              <a:defRPr sz="21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4513532" y="6408756"/>
            <a:ext cx="6989671" cy="364065"/>
          </a:xfrm>
        </p:spPr>
        <p:txBody>
          <a:bodyPr/>
          <a:lstStyle/>
          <a:p>
            <a:r>
              <a:rPr lang="en-US"/>
              <a:t>@amaya30 | @futureada | @pnsqc | #pnsqc2018 | #qecamp</a:t>
            </a:r>
          </a:p>
        </p:txBody>
      </p:sp>
      <p:sp>
        <p:nvSpPr>
          <p:cNvPr id="9" name="TextBox 8">
            <a:extLst>
              <a:ext uri="{FF2B5EF4-FFF2-40B4-BE49-F238E27FC236}">
                <a16:creationId xmlns:a16="http://schemas.microsoft.com/office/drawing/2014/main" id="{09C7F470-D4DF-4A3F-9A47-00CD10E17AA9}"/>
              </a:ext>
            </a:extLst>
          </p:cNvPr>
          <p:cNvSpPr txBox="1"/>
          <p:nvPr userDrawn="1"/>
        </p:nvSpPr>
        <p:spPr>
          <a:xfrm>
            <a:off x="10260553" y="267211"/>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CE47B602-B689-4534-B250-4CC20B3A6C55}"/>
              </a:ext>
            </a:extLst>
          </p:cNvPr>
          <p:cNvSpPr txBox="1"/>
          <p:nvPr userDrawn="1"/>
        </p:nvSpPr>
        <p:spPr>
          <a:xfrm rot="16200000">
            <a:off x="9752865" y="573458"/>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BA40873B-F1D6-4CB3-8D35-F7D75B31E5F2}"/>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26222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621" y="2194560"/>
            <a:ext cx="5332611"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3" y="2194560"/>
            <a:ext cx="5332611"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685620" y="6355846"/>
            <a:ext cx="10817583"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163016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0012" y="1371600"/>
            <a:ext cx="10133192" cy="6858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171" y="2183802"/>
            <a:ext cx="5078668" cy="823912"/>
          </a:xfrm>
        </p:spPr>
        <p:txBody>
          <a:bodyPr anchor="b">
            <a:norm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685622" y="3132667"/>
            <a:ext cx="5310392"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133" y="2183802"/>
            <a:ext cx="5104070" cy="823912"/>
          </a:xfrm>
        </p:spPr>
        <p:txBody>
          <a:bodyPr anchor="b">
            <a:normAutofit/>
          </a:bodyPr>
          <a:lstStyle>
            <a:lvl1pPr marL="0" indent="0">
              <a:buNone/>
              <a:defRPr sz="27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3132667"/>
            <a:ext cx="5332611"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685621" y="6355846"/>
            <a:ext cx="10817582"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285772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685620" y="6355846"/>
            <a:ext cx="10817583"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29882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685620" y="6355846"/>
            <a:ext cx="10895191"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153173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2" y="1524000"/>
            <a:ext cx="4113728" cy="1600200"/>
          </a:xfrm>
        </p:spPr>
        <p:txBody>
          <a:bodyPr anchor="b"/>
          <a:lstStyle>
            <a:lvl1pPr algn="l">
              <a:defRPr sz="3199"/>
            </a:lvl1pPr>
          </a:lstStyle>
          <a:p>
            <a:r>
              <a:rPr lang="en-US"/>
              <a:t>Click to edit Master title style</a:t>
            </a:r>
            <a:endParaRPr lang="en-US" dirty="0"/>
          </a:p>
        </p:txBody>
      </p:sp>
      <p:sp>
        <p:nvSpPr>
          <p:cNvPr id="3" name="Content Placeholder 2"/>
          <p:cNvSpPr>
            <a:spLocks noGrp="1"/>
          </p:cNvSpPr>
          <p:nvPr>
            <p:ph idx="1"/>
          </p:nvPr>
        </p:nvSpPr>
        <p:spPr>
          <a:xfrm>
            <a:off x="4994281" y="1524000"/>
            <a:ext cx="6508923" cy="469468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622" y="3124200"/>
            <a:ext cx="4113728" cy="3094485"/>
          </a:xfrm>
        </p:spPr>
        <p:txBody>
          <a:bodyPr>
            <a:normAutofit/>
          </a:bodyPr>
          <a:lstStyle>
            <a:lvl1pPr marL="0" indent="0">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6" name="Footer Placeholder 5"/>
          <p:cNvSpPr>
            <a:spLocks noGrp="1"/>
          </p:cNvSpPr>
          <p:nvPr>
            <p:ph type="ftr" sz="quarter" idx="11"/>
          </p:nvPr>
        </p:nvSpPr>
        <p:spPr>
          <a:xfrm>
            <a:off x="685620" y="6355846"/>
            <a:ext cx="10817583"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100751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621" y="1524000"/>
            <a:ext cx="6871450" cy="1600200"/>
          </a:xfrm>
        </p:spPr>
        <p:txBody>
          <a:bodyPr anchor="b"/>
          <a:lstStyle>
            <a:lvl1pPr algn="l">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9191" y="1524000"/>
            <a:ext cx="3644013" cy="469468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p>
        </p:txBody>
      </p:sp>
      <p:sp>
        <p:nvSpPr>
          <p:cNvPr id="4" name="Text Placeholder 3"/>
          <p:cNvSpPr>
            <a:spLocks noGrp="1"/>
          </p:cNvSpPr>
          <p:nvPr>
            <p:ph type="body" sz="half" idx="2"/>
          </p:nvPr>
        </p:nvSpPr>
        <p:spPr>
          <a:xfrm>
            <a:off x="685621" y="3124200"/>
            <a:ext cx="6871450" cy="3094485"/>
          </a:xfrm>
        </p:spPr>
        <p:txBody>
          <a:bodyPr>
            <a:normAutofit/>
          </a:bodyPr>
          <a:lstStyle>
            <a:lvl1pPr marL="0" indent="0">
              <a:buNone/>
              <a:defRPr sz="20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6" name="Footer Placeholder 5"/>
          <p:cNvSpPr>
            <a:spLocks noGrp="1"/>
          </p:cNvSpPr>
          <p:nvPr>
            <p:ph type="ftr" sz="quarter" idx="11"/>
          </p:nvPr>
        </p:nvSpPr>
        <p:spPr>
          <a:xfrm>
            <a:off x="685620" y="6355846"/>
            <a:ext cx="10817583"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3506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88825" cy="1441450"/>
          </a:xfrm>
          <a:prstGeom prst="rect">
            <a:avLst/>
          </a:prstGeom>
        </p:spPr>
      </p:pic>
      <p:sp>
        <p:nvSpPr>
          <p:cNvPr id="2" name="Title Placeholder 1"/>
          <p:cNvSpPr>
            <a:spLocks noGrp="1"/>
          </p:cNvSpPr>
          <p:nvPr>
            <p:ph type="title"/>
          </p:nvPr>
        </p:nvSpPr>
        <p:spPr>
          <a:xfrm>
            <a:off x="1446212" y="1387503"/>
            <a:ext cx="10056992" cy="669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622" y="2194561"/>
            <a:ext cx="10817582"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85620" y="6355846"/>
            <a:ext cx="10817581" cy="365125"/>
          </a:xfrm>
          <a:prstGeom prst="rect">
            <a:avLst/>
          </a:prstGeom>
        </p:spPr>
        <p:txBody>
          <a:bodyPr vert="horz" lIns="91440" tIns="45720" rIns="91440" bIns="45720" rtlCol="0" anchor="ctr"/>
          <a:lstStyle>
            <a:lvl1pPr algn="r">
              <a:defRPr sz="1800">
                <a:solidFill>
                  <a:schemeClr val="tx1"/>
                </a:solidFill>
              </a:defRPr>
            </a:lvl1pPr>
          </a:lstStyle>
          <a:p>
            <a:r>
              <a:rPr lang="en-US"/>
              <a:t>@amaya30 | @futureada | @pnsqc | #pnsqc2018 | #qecamp</a:t>
            </a:r>
            <a:endParaRPr lang="en-US" dirty="0"/>
          </a:p>
        </p:txBody>
      </p:sp>
      <p:sp>
        <p:nvSpPr>
          <p:cNvPr id="9" name="TextBox 8">
            <a:extLst>
              <a:ext uri="{FF2B5EF4-FFF2-40B4-BE49-F238E27FC236}">
                <a16:creationId xmlns:a16="http://schemas.microsoft.com/office/drawing/2014/main" id="{07D4C09A-5B35-4116-9AEB-E078D17E29A2}"/>
              </a:ext>
            </a:extLst>
          </p:cNvPr>
          <p:cNvSpPr txBox="1"/>
          <p:nvPr userDrawn="1"/>
        </p:nvSpPr>
        <p:spPr>
          <a:xfrm>
            <a:off x="10870153" y="512903"/>
            <a:ext cx="1244059" cy="858697"/>
          </a:xfrm>
          <a:prstGeom prst="rect">
            <a:avLst/>
          </a:prstGeom>
          <a:noFill/>
        </p:spPr>
        <p:txBody>
          <a:bodyPr wrap="none" lIns="0" tIns="0" rIns="0" bIns="0" rtlCol="0">
            <a:spAutoFit/>
          </a:bodyPr>
          <a:lstStyle/>
          <a:p>
            <a:pPr>
              <a:lnSpc>
                <a:spcPct val="90000"/>
              </a:lnSpc>
            </a:pPr>
            <a:r>
              <a:rPr lang="en-US" sz="2000" spc="-200" dirty="0">
                <a:effectLst>
                  <a:outerShdw blurRad="50800" dist="38100" dir="2700000" algn="tl">
                    <a:schemeClr val="bg2">
                      <a:lumMod val="50000"/>
                      <a:alpha val="43000"/>
                    </a:schemeClr>
                  </a:outerShdw>
                </a:effectLst>
                <a:latin typeface="Constantia" panose="02030602050306030303" pitchFamily="18" charset="0"/>
              </a:rPr>
              <a:t>SOFTWARE</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z="2400" spc="-200" dirty="0">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effectLst>
                  <a:outerShdw blurRad="50800" dist="38100" dir="2700000" algn="tl">
                    <a:schemeClr val="bg2">
                      <a:lumMod val="50000"/>
                      <a:alpha val="43000"/>
                    </a:schemeClr>
                  </a:outerShdw>
                </a:effectLst>
                <a:latin typeface="Constantia" panose="02030602050306030303" pitchFamily="18" charset="0"/>
              </a:rPr>
            </a:br>
            <a:r>
              <a:rPr lang="en-US" spc="-200" dirty="0">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10" name="TextBox 9">
            <a:extLst>
              <a:ext uri="{FF2B5EF4-FFF2-40B4-BE49-F238E27FC236}">
                <a16:creationId xmlns:a16="http://schemas.microsoft.com/office/drawing/2014/main" id="{A46762D4-81A4-414E-B922-350D7339EE35}"/>
              </a:ext>
            </a:extLst>
          </p:cNvPr>
          <p:cNvSpPr txBox="1"/>
          <p:nvPr userDrawn="1"/>
        </p:nvSpPr>
        <p:spPr>
          <a:xfrm rot="16200000">
            <a:off x="10362465" y="819150"/>
            <a:ext cx="838199" cy="193899"/>
          </a:xfrm>
          <a:prstGeom prst="rect">
            <a:avLst/>
          </a:prstGeom>
          <a:noFill/>
        </p:spPr>
        <p:txBody>
          <a:bodyPr wrap="square" lIns="0" tIns="0" rIns="0" bIns="0" rtlCol="0">
            <a:spAutoFit/>
          </a:bodyPr>
          <a:lstStyle/>
          <a:p>
            <a:pPr>
              <a:lnSpc>
                <a:spcPct val="90000"/>
              </a:lnSpc>
            </a:pPr>
            <a:r>
              <a:rPr lang="en-US" sz="1400" spc="-200" dirty="0">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11" name="TextBox 10">
            <a:extLst>
              <a:ext uri="{FF2B5EF4-FFF2-40B4-BE49-F238E27FC236}">
                <a16:creationId xmlns:a16="http://schemas.microsoft.com/office/drawing/2014/main" id="{54D6E1F0-BBBE-4A87-8171-9C1F29B7DAE8}"/>
              </a:ext>
            </a:extLst>
          </p:cNvPr>
          <p:cNvSpPr txBox="1"/>
          <p:nvPr userDrawn="1"/>
        </p:nvSpPr>
        <p:spPr>
          <a:xfrm>
            <a:off x="0" y="6516368"/>
            <a:ext cx="990600" cy="341632"/>
          </a:xfrm>
          <a:prstGeom prst="rect">
            <a:avLst/>
          </a:prstGeom>
          <a:noFill/>
        </p:spPr>
        <p:txBody>
          <a:bodyPr wrap="square" rtlCol="0">
            <a:spAutoFit/>
          </a:bodyPr>
          <a:lstStyle/>
          <a:p>
            <a:pPr>
              <a:lnSpc>
                <a:spcPct val="90000"/>
              </a:lnSpc>
            </a:pPr>
            <a:r>
              <a:rPr lang="en-US" sz="1600"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PNSQC</a:t>
            </a:r>
            <a:r>
              <a:rPr lang="en-US" spc="-200" dirty="0">
                <a:solidFill>
                  <a:schemeClr val="tx1"/>
                </a:solidFill>
                <a:effectLst>
                  <a:outerShdw blurRad="50800" dist="38100" dir="2700000" algn="tl">
                    <a:schemeClr val="bg2">
                      <a:lumMod val="50000"/>
                      <a:alpha val="43000"/>
                    </a:schemeClr>
                  </a:outerShdw>
                </a:effectLst>
                <a:latin typeface="Constantia" panose="02030602050306030303" pitchFamily="18" charset="0"/>
              </a:rPr>
              <a:t> ™</a:t>
            </a:r>
            <a:endParaRPr lang="en-US" dirty="0">
              <a:solidFill>
                <a:schemeClr val="tx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2929000843"/>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r" defTabSz="914126" rtl="0" eaLnBrk="1" latinLnBrk="0" hangingPunct="1">
        <a:lnSpc>
          <a:spcPct val="90000"/>
        </a:lnSpc>
        <a:spcBef>
          <a:spcPct val="0"/>
        </a:spcBef>
        <a:buNone/>
        <a:defRPr sz="3999" kern="1200" cap="all" baseline="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1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www.dictionary.com/browse/inclusive-language"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utureada.org/" TargetMode="External"/><Relationship Id="rId2" Type="http://schemas.openxmlformats.org/officeDocument/2006/relationships/hyperlink" Target="https://www.risklens.com/" TargetMode="Externa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hyperlink" Target="https://hirediversity.us/" TargetMode="External"/><Relationship Id="rId13" Type="http://schemas.openxmlformats.org/officeDocument/2006/relationships/hyperlink" Target="https://www.writespeakcode.com/" TargetMode="External"/><Relationship Id="rId18" Type="http://schemas.openxmlformats.org/officeDocument/2006/relationships/image" Target="../media/image31.png"/><Relationship Id="rId3" Type="http://schemas.openxmlformats.org/officeDocument/2006/relationships/hyperlink" Target="https://www.womenwhocode.com/" TargetMode="External"/><Relationship Id="rId21" Type="http://schemas.openxmlformats.org/officeDocument/2006/relationships/image" Target="../media/image34.png"/><Relationship Id="rId7" Type="http://schemas.openxmlformats.org/officeDocument/2006/relationships/hyperlink" Target="https://compassionatecoding.com/" TargetMode="External"/><Relationship Id="rId12" Type="http://schemas.openxmlformats.org/officeDocument/2006/relationships/hyperlink" Target="https://www.dianainitiative.org/" TargetMode="External"/><Relationship Id="rId17" Type="http://schemas.openxmlformats.org/officeDocument/2006/relationships/image" Target="../media/image30.png"/><Relationship Id="rId2" Type="http://schemas.openxmlformats.org/officeDocument/2006/relationships/image" Target="../media/image26.jpeg"/><Relationship Id="rId16" Type="http://schemas.openxmlformats.org/officeDocument/2006/relationships/image" Target="../media/image29.pn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hyperlink" Target="http://projectinclude.org/" TargetMode="External"/><Relationship Id="rId11" Type="http://schemas.openxmlformats.org/officeDocument/2006/relationships/hyperlink" Target="https://www.wicys.net/" TargetMode="External"/><Relationship Id="rId5" Type="http://schemas.openxmlformats.org/officeDocument/2006/relationships/hyperlink" Target="https://anitab.org/" TargetMode="External"/><Relationship Id="rId15" Type="http://schemas.openxmlformats.org/officeDocument/2006/relationships/image" Target="../media/image28.png"/><Relationship Id="rId10" Type="http://schemas.openxmlformats.org/officeDocument/2006/relationships/hyperlink" Target="https://ghc.anitab.org/" TargetMode="External"/><Relationship Id="rId19" Type="http://schemas.openxmlformats.org/officeDocument/2006/relationships/image" Target="../media/image32.png"/><Relationship Id="rId4" Type="http://schemas.openxmlformats.org/officeDocument/2006/relationships/hyperlink" Target="https://girlswhocode.com/" TargetMode="External"/><Relationship Id="rId9" Type="http://schemas.openxmlformats.org/officeDocument/2006/relationships/hyperlink" Target="https://maleallies.com/" TargetMode="External"/><Relationship Id="rId1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amazon.com/Inclusion-Diversity-Workplace-Will-Change/dp/1946384100/ref=sr_1_3?ie=UTF8&amp;qid=1537024766&amp;sr=8-3&amp;keywords=inclusion"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10.jpg"/><Relationship Id="rId4" Type="http://schemas.openxmlformats.org/officeDocument/2006/relationships/hyperlink" Target="https://www.amazon.com/New-Alpha-Influencers-Changemakers-Redefining/dp/125964191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open.buffer.com/inclusive-language-tech/" TargetMode="External"/><Relationship Id="rId7" Type="http://schemas.openxmlformats.org/officeDocument/2006/relationships/hyperlink" Target="https://www.nais.org/learn/independent-ideas/november-2016/a-call-for-more-inclusive,-empathetic-leadership/" TargetMode="External"/><Relationship Id="rId2" Type="http://schemas.openxmlformats.org/officeDocument/2006/relationships/hyperlink" Target="https://open.buffer.com/diversity-benefits/" TargetMode="External"/><Relationship Id="rId1" Type="http://schemas.openxmlformats.org/officeDocument/2006/relationships/slideLayout" Target="../slideLayouts/slideLayout2.xml"/><Relationship Id="rId6" Type="http://schemas.openxmlformats.org/officeDocument/2006/relationships/hyperlink" Target="https://www.forbes.com/sites/forbescoachescouncil/2018/06/28/13-effective-ways-your-organization-can-educate-employees-on-diversity/#4624a51756ab" TargetMode="External"/><Relationship Id="rId5" Type="http://schemas.openxmlformats.org/officeDocument/2006/relationships/hyperlink" Target="https://hbr.org/2013/12/how-diversity-can-drive-innovation" TargetMode="External"/><Relationship Id="rId4" Type="http://schemas.openxmlformats.org/officeDocument/2006/relationships/hyperlink" Target="http://geekfeminism.wikia.com/wiki/HOWTO_recruit_and_retain_women_in_tech_workplaces"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8.gif"/><Relationship Id="rId3" Type="http://schemas.openxmlformats.org/officeDocument/2006/relationships/hyperlink" Target="mailto:hello@futureada.org" TargetMode="External"/><Relationship Id="rId7" Type="http://schemas.openxmlformats.org/officeDocument/2006/relationships/hyperlink" Target="http://risklens.com/" TargetMode="External"/><Relationship Id="rId2" Type="http://schemas.openxmlformats.org/officeDocument/2006/relationships/hyperlink" Target="http://rebeccalong.tech/" TargetMode="External"/><Relationship Id="rId1" Type="http://schemas.openxmlformats.org/officeDocument/2006/relationships/slideLayout" Target="../slideLayouts/slideLayout14.xml"/><Relationship Id="rId6" Type="http://schemas.openxmlformats.org/officeDocument/2006/relationships/hyperlink" Target="mailto:rlong@risklens.com" TargetMode="External"/><Relationship Id="rId5" Type="http://schemas.openxmlformats.org/officeDocument/2006/relationships/hyperlink" Target="https://medium.com/future-ada" TargetMode="External"/><Relationship Id="rId4" Type="http://schemas.openxmlformats.org/officeDocument/2006/relationships/hyperlink" Target="http://futureada.org/"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twitter.com/sabrinageremia"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371243" y="1803405"/>
            <a:ext cx="10057169" cy="1825096"/>
          </a:xfrm>
        </p:spPr>
        <p:txBody>
          <a:bodyPr>
            <a:normAutofit fontScale="90000"/>
          </a:bodyPr>
          <a:lstStyle/>
          <a:p>
            <a:r>
              <a:rPr lang="en-US" dirty="0"/>
              <a:t>Diverse Teams are Essential to Quality Software</a:t>
            </a:r>
          </a:p>
        </p:txBody>
      </p:sp>
      <p:sp>
        <p:nvSpPr>
          <p:cNvPr id="9" name="Subtitle 8"/>
          <p:cNvSpPr>
            <a:spLocks noGrp="1"/>
          </p:cNvSpPr>
          <p:nvPr>
            <p:ph type="subTitle" idx="1"/>
          </p:nvPr>
        </p:nvSpPr>
        <p:spPr/>
        <p:txBody>
          <a:bodyPr>
            <a:normAutofit lnSpcReduction="10000"/>
          </a:bodyPr>
          <a:lstStyle/>
          <a:p>
            <a:r>
              <a:rPr lang="en-US" sz="2400" dirty="0"/>
              <a:t>Rebecca Long | @amaya30</a:t>
            </a:r>
            <a:br>
              <a:rPr lang="en-US" sz="2400" dirty="0"/>
            </a:br>
            <a:r>
              <a:rPr lang="en-US" sz="2400" dirty="0"/>
              <a:t>PNSQC 2018 | @</a:t>
            </a:r>
            <a:r>
              <a:rPr lang="en-US" sz="2400" dirty="0" err="1"/>
              <a:t>pnsqc</a:t>
            </a:r>
            <a:r>
              <a:rPr lang="en-US" sz="2400" dirty="0"/>
              <a:t> | #pnsqc2018 | #</a:t>
            </a:r>
            <a:r>
              <a:rPr lang="en-US" sz="2400" dirty="0" err="1"/>
              <a:t>qecamp</a:t>
            </a:r>
            <a:endParaRPr lang="en-US" sz="2400" dirty="0"/>
          </a:p>
        </p:txBody>
      </p:sp>
    </p:spTree>
    <p:extLst>
      <p:ext uri="{BB962C8B-B14F-4D97-AF65-F5344CB8AC3E}">
        <p14:creationId xmlns:p14="http://schemas.microsoft.com/office/powerpoint/2010/main" val="79245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CA50B-8088-48E8-9693-00E85710F698}"/>
              </a:ext>
            </a:extLst>
          </p:cNvPr>
          <p:cNvSpPr>
            <a:spLocks noGrp="1"/>
          </p:cNvSpPr>
          <p:nvPr>
            <p:ph type="title"/>
          </p:nvPr>
        </p:nvSpPr>
        <p:spPr/>
        <p:txBody>
          <a:bodyPr>
            <a:normAutofit fontScale="90000"/>
          </a:bodyPr>
          <a:lstStyle/>
          <a:p>
            <a:r>
              <a:rPr lang="en-US" i="1" dirty="0"/>
              <a:t>In the United States, there is a linear relationship between racial and ethnic diversity and better financial performance: for every 10 percent increase in racial and ethnic diversity on the senior-executive team, earnings before interest and taxes (EBIT) rise 0.8 percent</a:t>
            </a:r>
            <a:endParaRPr lang="en-US" dirty="0"/>
          </a:p>
        </p:txBody>
      </p:sp>
      <p:sp>
        <p:nvSpPr>
          <p:cNvPr id="3" name="Text Placeholder 2">
            <a:extLst>
              <a:ext uri="{FF2B5EF4-FFF2-40B4-BE49-F238E27FC236}">
                <a16:creationId xmlns:a16="http://schemas.microsoft.com/office/drawing/2014/main" id="{19B6FF70-EE06-48B7-A731-717930D2A775}"/>
              </a:ext>
            </a:extLst>
          </p:cNvPr>
          <p:cNvSpPr>
            <a:spLocks noGrp="1"/>
          </p:cNvSpPr>
          <p:nvPr>
            <p:ph type="body" sz="half" idx="13"/>
          </p:nvPr>
        </p:nvSpPr>
        <p:spPr/>
        <p:txBody>
          <a:bodyPr/>
          <a:lstStyle/>
          <a:p>
            <a:r>
              <a:rPr lang="en-US" dirty="0"/>
              <a:t>Jennifer Brown, </a:t>
            </a:r>
            <a:r>
              <a:rPr lang="en-US" i="1" dirty="0"/>
              <a:t>Inclusion: Diversity, the New Workplace &amp; The Will to Change</a:t>
            </a:r>
          </a:p>
        </p:txBody>
      </p:sp>
      <p:sp>
        <p:nvSpPr>
          <p:cNvPr id="5" name="Footer Placeholder 4">
            <a:extLst>
              <a:ext uri="{FF2B5EF4-FFF2-40B4-BE49-F238E27FC236}">
                <a16:creationId xmlns:a16="http://schemas.microsoft.com/office/drawing/2014/main" id="{8922A60F-1E49-4541-8D2D-899F1BA7EEB4}"/>
              </a:ext>
            </a:extLst>
          </p:cNvPr>
          <p:cNvSpPr>
            <a:spLocks noGrp="1"/>
          </p:cNvSpPr>
          <p:nvPr>
            <p:ph type="ftr" sz="quarter" idx="11"/>
          </p:nvPr>
        </p:nvSpPr>
        <p:spPr/>
        <p:txBody>
          <a:bodyPr/>
          <a:lstStyle/>
          <a:p>
            <a:r>
              <a:rPr lang="en-US"/>
              <a:t>@amaya30 | @futureada | @pnsqc | #pnsqc2018 | #qecamp</a:t>
            </a:r>
            <a:endParaRPr lang="en-US" dirty="0"/>
          </a:p>
        </p:txBody>
      </p:sp>
      <p:pic>
        <p:nvPicPr>
          <p:cNvPr id="7" name="Picture 6" descr="A screenshot of a cell phone&#10;&#10;Description generated with high confidence">
            <a:extLst>
              <a:ext uri="{FF2B5EF4-FFF2-40B4-BE49-F238E27FC236}">
                <a16:creationId xmlns:a16="http://schemas.microsoft.com/office/drawing/2014/main" id="{2AEB2606-D3D5-4DC9-8251-DBC0A9083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2766" y="3810000"/>
            <a:ext cx="1461993" cy="2190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45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C5B78-6193-4A1C-98F6-FF4B3E308425}"/>
              </a:ext>
            </a:extLst>
          </p:cNvPr>
          <p:cNvSpPr>
            <a:spLocks noGrp="1"/>
          </p:cNvSpPr>
          <p:nvPr>
            <p:ph type="title"/>
          </p:nvPr>
        </p:nvSpPr>
        <p:spPr/>
        <p:txBody>
          <a:bodyPr/>
          <a:lstStyle/>
          <a:p>
            <a:r>
              <a:rPr lang="en-US" dirty="0"/>
              <a:t>Brief History of Diversity in Tech</a:t>
            </a:r>
          </a:p>
        </p:txBody>
      </p:sp>
      <p:sp>
        <p:nvSpPr>
          <p:cNvPr id="3" name="Text Placeholder 2">
            <a:extLst>
              <a:ext uri="{FF2B5EF4-FFF2-40B4-BE49-F238E27FC236}">
                <a16:creationId xmlns:a16="http://schemas.microsoft.com/office/drawing/2014/main" id="{FFC0EC7D-4A03-47DD-B292-85AECE2809CE}"/>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4F8EAB79-70D0-4F02-823E-99747D789C93}"/>
              </a:ext>
            </a:extLst>
          </p:cNvPr>
          <p:cNvSpPr>
            <a:spLocks noGrp="1"/>
          </p:cNvSpPr>
          <p:nvPr>
            <p:ph type="ftr" sz="quarter" idx="11"/>
          </p:nvPr>
        </p:nvSpPr>
        <p:spPr/>
        <p:txBody>
          <a:bodyPr/>
          <a:lstStyle/>
          <a:p>
            <a:r>
              <a:rPr lang="en-US"/>
              <a:t>@amaya30 | @futureada | @pnsqc | #pnsqc2018 | #qecamp</a:t>
            </a:r>
          </a:p>
        </p:txBody>
      </p:sp>
    </p:spTree>
    <p:extLst>
      <p:ext uri="{BB962C8B-B14F-4D97-AF65-F5344CB8AC3E}">
        <p14:creationId xmlns:p14="http://schemas.microsoft.com/office/powerpoint/2010/main" val="259940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B51D0-C806-4279-8FEE-602EE00D788C}"/>
              </a:ext>
            </a:extLst>
          </p:cNvPr>
          <p:cNvSpPr>
            <a:spLocks noGrp="1"/>
          </p:cNvSpPr>
          <p:nvPr>
            <p:ph type="title"/>
          </p:nvPr>
        </p:nvSpPr>
        <p:spPr/>
        <p:txBody>
          <a:bodyPr/>
          <a:lstStyle/>
          <a:p>
            <a:r>
              <a:rPr lang="en-US" dirty="0"/>
              <a:t>Famous Women from Tech History</a:t>
            </a:r>
          </a:p>
        </p:txBody>
      </p:sp>
      <p:graphicFrame>
        <p:nvGraphicFramePr>
          <p:cNvPr id="4" name="Content Placeholder 3">
            <a:extLst>
              <a:ext uri="{FF2B5EF4-FFF2-40B4-BE49-F238E27FC236}">
                <a16:creationId xmlns:a16="http://schemas.microsoft.com/office/drawing/2014/main" id="{B2A28A10-F398-417B-812A-E9DC3ADF82BF}"/>
              </a:ext>
            </a:extLst>
          </p:cNvPr>
          <p:cNvGraphicFramePr>
            <a:graphicFrameLocks noGrp="1"/>
          </p:cNvGraphicFramePr>
          <p:nvPr>
            <p:ph idx="1"/>
            <p:extLst>
              <p:ext uri="{D42A27DB-BD31-4B8C-83A1-F6EECF244321}">
                <p14:modId xmlns:p14="http://schemas.microsoft.com/office/powerpoint/2010/main" val="1851476031"/>
              </p:ext>
            </p:extLst>
          </p:nvPr>
        </p:nvGraphicFramePr>
        <p:xfrm>
          <a:off x="685800" y="2193925"/>
          <a:ext cx="10817225" cy="402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a:extLst>
              <a:ext uri="{FF2B5EF4-FFF2-40B4-BE49-F238E27FC236}">
                <a16:creationId xmlns:a16="http://schemas.microsoft.com/office/drawing/2014/main" id="{37DD287D-759C-45A7-90CA-3515AF120A88}"/>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96934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6DC4C138-BBE2-4601-9B27-F6960A44C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1">
            <a:extLst>
              <a:ext uri="{FF2B5EF4-FFF2-40B4-BE49-F238E27FC236}">
                <a16:creationId xmlns:a16="http://schemas.microsoft.com/office/drawing/2014/main" id="{F6555DCA-BE6B-44B7-A0E9-3DF12F93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162" y="562356"/>
            <a:ext cx="11070500" cy="5733288"/>
          </a:xfrm>
          <a:prstGeom prst="roundRect">
            <a:avLst>
              <a:gd name="adj" fmla="val 3242"/>
            </a:avLst>
          </a:prstGeom>
          <a:solidFill>
            <a:srgbClr val="FFFFFF"/>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1">
            <a:extLst>
              <a:ext uri="{FF2B5EF4-FFF2-40B4-BE49-F238E27FC236}">
                <a16:creationId xmlns:a16="http://schemas.microsoft.com/office/drawing/2014/main" id="{7907E280-0DE1-4EDB-A8C9-5C995CAC3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35" y="643464"/>
            <a:ext cx="1090235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posing for a photo&#10;&#10;Description generated with very high confidence">
            <a:extLst>
              <a:ext uri="{FF2B5EF4-FFF2-40B4-BE49-F238E27FC236}">
                <a16:creationId xmlns:a16="http://schemas.microsoft.com/office/drawing/2014/main" id="{F2B30AC8-3649-4AF5-A29F-AA8093C900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38664" y="873252"/>
            <a:ext cx="5111496" cy="5111496"/>
          </a:xfrm>
          <a:prstGeom prst="rect">
            <a:avLst/>
          </a:prstGeom>
          <a:ln w="31750" cap="sq">
            <a:noFill/>
            <a:miter lim="800000"/>
          </a:ln>
        </p:spPr>
      </p:pic>
      <p:sp>
        <p:nvSpPr>
          <p:cNvPr id="2" name="Footer Placeholder 1">
            <a:extLst>
              <a:ext uri="{FF2B5EF4-FFF2-40B4-BE49-F238E27FC236}">
                <a16:creationId xmlns:a16="http://schemas.microsoft.com/office/drawing/2014/main" id="{DBF5519D-F58F-408E-98A8-7DF1B5327665}"/>
              </a:ext>
            </a:extLst>
          </p:cNvPr>
          <p:cNvSpPr>
            <a:spLocks noGrp="1"/>
          </p:cNvSpPr>
          <p:nvPr>
            <p:ph type="ftr" sz="quarter" idx="11"/>
          </p:nvPr>
        </p:nvSpPr>
        <p:spPr>
          <a:xfrm>
            <a:off x="685621" y="6411992"/>
            <a:ext cx="7770376" cy="365125"/>
          </a:xfrm>
        </p:spPr>
        <p:txBody>
          <a:bodyPr>
            <a:normAutofit/>
          </a:bodyPr>
          <a:lstStyle/>
          <a:p>
            <a:pPr>
              <a:lnSpc>
                <a:spcPct val="90000"/>
              </a:lnSpc>
              <a:spcAft>
                <a:spcPts val="600"/>
              </a:spcAft>
            </a:pPr>
            <a:r>
              <a:rPr lang="en-US">
                <a:solidFill>
                  <a:srgbClr val="6D6D6D"/>
                </a:solidFill>
              </a:rPr>
              <a:t>@amaya30 | @futureada | @pnsqc | #pnsqc2018 | #qecamp</a:t>
            </a:r>
          </a:p>
        </p:txBody>
      </p:sp>
    </p:spTree>
    <p:extLst>
      <p:ext uri="{BB962C8B-B14F-4D97-AF65-F5344CB8AC3E}">
        <p14:creationId xmlns:p14="http://schemas.microsoft.com/office/powerpoint/2010/main" val="283483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254D8E-1339-4227-B4F6-21156889DC91}"/>
              </a:ext>
            </a:extLst>
          </p:cNvPr>
          <p:cNvSpPr>
            <a:spLocks noGrp="1"/>
          </p:cNvSpPr>
          <p:nvPr>
            <p:ph type="title"/>
          </p:nvPr>
        </p:nvSpPr>
        <p:spPr/>
        <p:txBody>
          <a:bodyPr/>
          <a:lstStyle/>
          <a:p>
            <a:r>
              <a:rPr lang="en-US" dirty="0"/>
              <a:t>Current State of Diversity in Tech</a:t>
            </a:r>
          </a:p>
        </p:txBody>
      </p:sp>
      <p:sp>
        <p:nvSpPr>
          <p:cNvPr id="5" name="Text Placeholder 4">
            <a:extLst>
              <a:ext uri="{FF2B5EF4-FFF2-40B4-BE49-F238E27FC236}">
                <a16:creationId xmlns:a16="http://schemas.microsoft.com/office/drawing/2014/main" id="{4ADF64DC-A136-4CEC-8ACD-0E72EE9E5A6C}"/>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E53C5143-BD26-4461-A980-11F2343AFBFB}"/>
              </a:ext>
            </a:extLst>
          </p:cNvPr>
          <p:cNvSpPr>
            <a:spLocks noGrp="1"/>
          </p:cNvSpPr>
          <p:nvPr>
            <p:ph type="ftr" sz="quarter" idx="11"/>
          </p:nvPr>
        </p:nvSpPr>
        <p:spPr/>
        <p:txBody>
          <a:bodyPr/>
          <a:lstStyle/>
          <a:p>
            <a:r>
              <a:rPr lang="en-US"/>
              <a:t>@amaya30 | @futureada | @pnsqc | #pnsqc2018 | #qecamp</a:t>
            </a:r>
          </a:p>
        </p:txBody>
      </p:sp>
    </p:spTree>
    <p:extLst>
      <p:ext uri="{BB962C8B-B14F-4D97-AF65-F5344CB8AC3E}">
        <p14:creationId xmlns:p14="http://schemas.microsoft.com/office/powerpoint/2010/main" val="16108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35" y="643464"/>
            <a:ext cx="10902355" cy="5571072"/>
          </a:xfrm>
          <a:prstGeom prst="roundRect">
            <a:avLst>
              <a:gd name="adj" fmla="val 2403"/>
            </a:avLst>
          </a:prstGeom>
          <a:solidFill>
            <a:srgbClr val="FFFFFF"/>
          </a:solidFill>
          <a:ln w="31750">
            <a:solidFill>
              <a:srgbClr val="FDC58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generated with very high confidence">
            <a:extLst>
              <a:ext uri="{FF2B5EF4-FFF2-40B4-BE49-F238E27FC236}">
                <a16:creationId xmlns:a16="http://schemas.microsoft.com/office/drawing/2014/main" id="{E672B2E8-8F44-4E32-AF51-A00505BFB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310" y="873252"/>
            <a:ext cx="7894203" cy="5111496"/>
          </a:xfrm>
          <a:prstGeom prst="rect">
            <a:avLst/>
          </a:prstGeom>
          <a:ln w="31750" cap="sq">
            <a:noFill/>
            <a:miter lim="800000"/>
          </a:ln>
        </p:spPr>
      </p:pic>
      <p:sp>
        <p:nvSpPr>
          <p:cNvPr id="2" name="Footer Placeholder 1">
            <a:extLst>
              <a:ext uri="{FF2B5EF4-FFF2-40B4-BE49-F238E27FC236}">
                <a16:creationId xmlns:a16="http://schemas.microsoft.com/office/drawing/2014/main" id="{6ADA5F84-E837-49E4-A589-DF116D0E01E2}"/>
              </a:ext>
            </a:extLst>
          </p:cNvPr>
          <p:cNvSpPr>
            <a:spLocks noGrp="1"/>
          </p:cNvSpPr>
          <p:nvPr>
            <p:ph type="ftr" sz="quarter" idx="11"/>
          </p:nvPr>
        </p:nvSpPr>
        <p:spPr>
          <a:xfrm>
            <a:off x="685620" y="6411992"/>
            <a:ext cx="10859969" cy="365125"/>
          </a:xfrm>
        </p:spPr>
        <p:txBody>
          <a:bodyPr>
            <a:normAutofit/>
          </a:bodyPr>
          <a:lstStyle/>
          <a:p>
            <a:pPr algn="ctr">
              <a:lnSpc>
                <a:spcPct val="90000"/>
              </a:lnSpc>
              <a:spcAft>
                <a:spcPts val="600"/>
              </a:spcAft>
            </a:pPr>
            <a:r>
              <a:rPr lang="en-US" dirty="0">
                <a:solidFill>
                  <a:schemeClr val="tx1"/>
                </a:solidFill>
              </a:rPr>
              <a:t>@amaya30 | @</a:t>
            </a:r>
            <a:r>
              <a:rPr lang="en-US" dirty="0" err="1">
                <a:solidFill>
                  <a:schemeClr val="tx1"/>
                </a:solidFill>
              </a:rPr>
              <a:t>futureada</a:t>
            </a:r>
            <a:r>
              <a:rPr lang="en-US" dirty="0">
                <a:solidFill>
                  <a:schemeClr val="tx1"/>
                </a:solidFill>
              </a:rPr>
              <a:t> | @</a:t>
            </a:r>
            <a:r>
              <a:rPr lang="en-US" dirty="0" err="1">
                <a:solidFill>
                  <a:schemeClr val="tx1"/>
                </a:solidFill>
              </a:rPr>
              <a:t>pnsqc</a:t>
            </a:r>
            <a:r>
              <a:rPr lang="en-US" dirty="0">
                <a:solidFill>
                  <a:schemeClr val="tx1"/>
                </a:solidFill>
              </a:rPr>
              <a:t> | #pnsqc2018 | #</a:t>
            </a:r>
            <a:r>
              <a:rPr lang="en-US" dirty="0" err="1">
                <a:solidFill>
                  <a:schemeClr val="tx1"/>
                </a:solidFill>
              </a:rPr>
              <a:t>qecamp</a:t>
            </a:r>
            <a:endParaRPr lang="en-US" dirty="0">
              <a:solidFill>
                <a:schemeClr val="tx1"/>
              </a:solidFill>
            </a:endParaRPr>
          </a:p>
        </p:txBody>
      </p:sp>
      <p:sp>
        <p:nvSpPr>
          <p:cNvPr id="5" name="TextBox 4">
            <a:extLst>
              <a:ext uri="{FF2B5EF4-FFF2-40B4-BE49-F238E27FC236}">
                <a16:creationId xmlns:a16="http://schemas.microsoft.com/office/drawing/2014/main" id="{5F5D16E6-87AB-41EB-A05B-AAEAF8A3D6C7}"/>
              </a:ext>
            </a:extLst>
          </p:cNvPr>
          <p:cNvSpPr txBox="1"/>
          <p:nvPr/>
        </p:nvSpPr>
        <p:spPr>
          <a:xfrm>
            <a:off x="643235" y="189922"/>
            <a:ext cx="10902355" cy="369332"/>
          </a:xfrm>
          <a:prstGeom prst="rect">
            <a:avLst/>
          </a:prstGeom>
          <a:noFill/>
        </p:spPr>
        <p:txBody>
          <a:bodyPr wrap="square" rtlCol="0">
            <a:spAutoFit/>
          </a:bodyPr>
          <a:lstStyle/>
          <a:p>
            <a:pPr algn="ctr"/>
            <a:r>
              <a:rPr lang="en-US" dirty="0"/>
              <a:t>Number of Women In Computer Science Over Time (Henn 2014)</a:t>
            </a:r>
          </a:p>
        </p:txBody>
      </p:sp>
    </p:spTree>
    <p:extLst>
      <p:ext uri="{BB962C8B-B14F-4D97-AF65-F5344CB8AC3E}">
        <p14:creationId xmlns:p14="http://schemas.microsoft.com/office/powerpoint/2010/main" val="1635761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574B45-2E8C-447F-BA7A-158A6F415190}"/>
              </a:ext>
            </a:extLst>
          </p:cNvPr>
          <p:cNvSpPr>
            <a:spLocks noGrp="1"/>
          </p:cNvSpPr>
          <p:nvPr>
            <p:ph type="ftr" sz="quarter" idx="11"/>
          </p:nvPr>
        </p:nvSpPr>
        <p:spPr/>
        <p:txBody>
          <a:bodyPr/>
          <a:lstStyle/>
          <a:p>
            <a:r>
              <a:rPr lang="en-US"/>
              <a:t>@amaya30 | @futureada | @pnsqc | #pnsqc2018 | #qecamp</a:t>
            </a:r>
            <a:endParaRPr lang="en-US" dirty="0"/>
          </a:p>
        </p:txBody>
      </p:sp>
      <p:pic>
        <p:nvPicPr>
          <p:cNvPr id="3" name="Picture 2" descr="https://pbs.twimg.com/media/DIL35RsUIAACqt7.jpg:large">
            <a:extLst>
              <a:ext uri="{FF2B5EF4-FFF2-40B4-BE49-F238E27FC236}">
                <a16:creationId xmlns:a16="http://schemas.microsoft.com/office/drawing/2014/main" id="{EF458B7B-5A70-42CC-B045-72D0CBEFA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358" y="1905000"/>
            <a:ext cx="4849284" cy="3636963"/>
          </a:xfrm>
          <a:prstGeom prst="rect">
            <a:avLst/>
          </a:prstGeom>
          <a:ln w="38100" cap="sq">
            <a:noFill/>
            <a:prstDash val="solid"/>
            <a:miter lim="800000"/>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86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35" y="643464"/>
            <a:ext cx="10902355" cy="5571072"/>
          </a:xfrm>
          <a:prstGeom prst="roundRect">
            <a:avLst>
              <a:gd name="adj" fmla="val 2403"/>
            </a:avLst>
          </a:prstGeom>
          <a:solidFill>
            <a:srgbClr val="FFFFFF"/>
          </a:solidFill>
          <a:ln w="31750">
            <a:solidFill>
              <a:srgbClr val="FFAD3E"/>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generated with high confidence">
            <a:extLst>
              <a:ext uri="{FF2B5EF4-FFF2-40B4-BE49-F238E27FC236}">
                <a16:creationId xmlns:a16="http://schemas.microsoft.com/office/drawing/2014/main" id="{ADD35D2B-92E0-4371-8D31-F69B8B7C6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163" y="873252"/>
            <a:ext cx="8024497" cy="5111496"/>
          </a:xfrm>
          <a:prstGeom prst="rect">
            <a:avLst/>
          </a:prstGeom>
          <a:ln w="31750" cap="sq">
            <a:noFill/>
            <a:miter lim="800000"/>
          </a:ln>
        </p:spPr>
      </p:pic>
      <p:sp>
        <p:nvSpPr>
          <p:cNvPr id="2" name="Footer Placeholder 1">
            <a:extLst>
              <a:ext uri="{FF2B5EF4-FFF2-40B4-BE49-F238E27FC236}">
                <a16:creationId xmlns:a16="http://schemas.microsoft.com/office/drawing/2014/main" id="{EBD165FA-04D4-4911-B4EE-89826F42F475}"/>
              </a:ext>
            </a:extLst>
          </p:cNvPr>
          <p:cNvSpPr>
            <a:spLocks noGrp="1"/>
          </p:cNvSpPr>
          <p:nvPr>
            <p:ph type="ftr" sz="quarter" idx="11"/>
          </p:nvPr>
        </p:nvSpPr>
        <p:spPr>
          <a:xfrm>
            <a:off x="685620" y="6411992"/>
            <a:ext cx="10859969" cy="365125"/>
          </a:xfrm>
        </p:spPr>
        <p:txBody>
          <a:bodyPr>
            <a:normAutofit/>
          </a:bodyPr>
          <a:lstStyle/>
          <a:p>
            <a:pPr algn="ctr">
              <a:lnSpc>
                <a:spcPct val="90000"/>
              </a:lnSpc>
              <a:spcAft>
                <a:spcPts val="600"/>
              </a:spcAft>
            </a:pPr>
            <a:r>
              <a:rPr lang="en-US" dirty="0">
                <a:solidFill>
                  <a:schemeClr val="tx1"/>
                </a:solidFill>
              </a:rPr>
              <a:t>@amaya30 | @</a:t>
            </a:r>
            <a:r>
              <a:rPr lang="en-US" dirty="0" err="1">
                <a:solidFill>
                  <a:schemeClr val="tx1"/>
                </a:solidFill>
              </a:rPr>
              <a:t>futureada</a:t>
            </a:r>
            <a:r>
              <a:rPr lang="en-US" dirty="0">
                <a:solidFill>
                  <a:schemeClr val="tx1"/>
                </a:solidFill>
              </a:rPr>
              <a:t> | @</a:t>
            </a:r>
            <a:r>
              <a:rPr lang="en-US" dirty="0" err="1">
                <a:solidFill>
                  <a:schemeClr val="tx1"/>
                </a:solidFill>
              </a:rPr>
              <a:t>pnsqc</a:t>
            </a:r>
            <a:r>
              <a:rPr lang="en-US" dirty="0">
                <a:solidFill>
                  <a:schemeClr val="tx1"/>
                </a:solidFill>
              </a:rPr>
              <a:t> | #pnsqc2018 | #</a:t>
            </a:r>
            <a:r>
              <a:rPr lang="en-US" dirty="0" err="1">
                <a:solidFill>
                  <a:schemeClr val="tx1"/>
                </a:solidFill>
              </a:rPr>
              <a:t>qecamp</a:t>
            </a:r>
            <a:endParaRPr lang="en-US" dirty="0">
              <a:solidFill>
                <a:schemeClr val="tx1"/>
              </a:solidFill>
            </a:endParaRPr>
          </a:p>
        </p:txBody>
      </p:sp>
      <p:sp>
        <p:nvSpPr>
          <p:cNvPr id="5" name="TextBox 4">
            <a:extLst>
              <a:ext uri="{FF2B5EF4-FFF2-40B4-BE49-F238E27FC236}">
                <a16:creationId xmlns:a16="http://schemas.microsoft.com/office/drawing/2014/main" id="{F8C7C68A-A783-4FD4-A6DC-3F039B54F284}"/>
              </a:ext>
            </a:extLst>
          </p:cNvPr>
          <p:cNvSpPr txBox="1"/>
          <p:nvPr/>
        </p:nvSpPr>
        <p:spPr>
          <a:xfrm>
            <a:off x="643236" y="152400"/>
            <a:ext cx="10902354" cy="369332"/>
          </a:xfrm>
          <a:prstGeom prst="rect">
            <a:avLst/>
          </a:prstGeom>
          <a:noFill/>
        </p:spPr>
        <p:txBody>
          <a:bodyPr wrap="square" rtlCol="0">
            <a:spAutoFit/>
          </a:bodyPr>
          <a:lstStyle/>
          <a:p>
            <a:pPr algn="ctr"/>
            <a:r>
              <a:rPr lang="en-US" i="1" dirty="0"/>
              <a:t>Equal Employment Opportunity Commission stats on race and gender in high tech (EEOC 2014)</a:t>
            </a:r>
          </a:p>
        </p:txBody>
      </p:sp>
    </p:spTree>
    <p:extLst>
      <p:ext uri="{BB962C8B-B14F-4D97-AF65-F5344CB8AC3E}">
        <p14:creationId xmlns:p14="http://schemas.microsoft.com/office/powerpoint/2010/main" val="1136500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C4C138-BBE2-4601-9B27-F6960A44C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a:extLst>
              <a:ext uri="{FF2B5EF4-FFF2-40B4-BE49-F238E27FC236}">
                <a16:creationId xmlns:a16="http://schemas.microsoft.com/office/drawing/2014/main" id="{F6555DCA-BE6B-44B7-A0E9-3DF12F93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162" y="562356"/>
            <a:ext cx="11070500" cy="5733288"/>
          </a:xfrm>
          <a:prstGeom prst="roundRect">
            <a:avLst>
              <a:gd name="adj" fmla="val 3242"/>
            </a:avLst>
          </a:prstGeom>
          <a:solidFill>
            <a:srgbClr val="FFFFFF"/>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
            <a:extLst>
              <a:ext uri="{FF2B5EF4-FFF2-40B4-BE49-F238E27FC236}">
                <a16:creationId xmlns:a16="http://schemas.microsoft.com/office/drawing/2014/main" id="{7907E280-0DE1-4EDB-A8C9-5C995CAC3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35" y="643464"/>
            <a:ext cx="10902355" cy="5571072"/>
          </a:xfrm>
          <a:prstGeom prst="roundRect">
            <a:avLst>
              <a:gd name="adj" fmla="val 240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person&#10;&#10;Description generated with high confidence">
            <a:extLst>
              <a:ext uri="{FF2B5EF4-FFF2-40B4-BE49-F238E27FC236}">
                <a16:creationId xmlns:a16="http://schemas.microsoft.com/office/drawing/2014/main" id="{A0586C9A-BC2C-460B-9076-E56C48729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16" y="873252"/>
            <a:ext cx="10222992" cy="5111496"/>
          </a:xfrm>
          <a:prstGeom prst="rect">
            <a:avLst/>
          </a:prstGeom>
          <a:ln w="31750" cap="sq">
            <a:noFill/>
            <a:miter lim="800000"/>
          </a:ln>
        </p:spPr>
      </p:pic>
      <p:sp>
        <p:nvSpPr>
          <p:cNvPr id="2" name="Footer Placeholder 1">
            <a:extLst>
              <a:ext uri="{FF2B5EF4-FFF2-40B4-BE49-F238E27FC236}">
                <a16:creationId xmlns:a16="http://schemas.microsoft.com/office/drawing/2014/main" id="{40613150-8E9F-47C7-9B01-B55F3A079B8F}"/>
              </a:ext>
            </a:extLst>
          </p:cNvPr>
          <p:cNvSpPr>
            <a:spLocks noGrp="1"/>
          </p:cNvSpPr>
          <p:nvPr>
            <p:ph type="ftr" sz="quarter" idx="11"/>
          </p:nvPr>
        </p:nvSpPr>
        <p:spPr>
          <a:xfrm>
            <a:off x="685620" y="6411992"/>
            <a:ext cx="10944041" cy="365125"/>
          </a:xfrm>
        </p:spPr>
        <p:txBody>
          <a:bodyPr>
            <a:normAutofit/>
          </a:bodyPr>
          <a:lstStyle/>
          <a:p>
            <a:pPr algn="ctr">
              <a:lnSpc>
                <a:spcPct val="90000"/>
              </a:lnSpc>
              <a:spcAft>
                <a:spcPts val="600"/>
              </a:spcAft>
            </a:pPr>
            <a:r>
              <a:rPr lang="en-US" dirty="0">
                <a:solidFill>
                  <a:srgbClr val="6D6D6D"/>
                </a:solidFill>
              </a:rPr>
              <a:t>@amaya30 | @</a:t>
            </a:r>
            <a:r>
              <a:rPr lang="en-US" dirty="0" err="1">
                <a:solidFill>
                  <a:srgbClr val="6D6D6D"/>
                </a:solidFill>
              </a:rPr>
              <a:t>futureada</a:t>
            </a:r>
            <a:r>
              <a:rPr lang="en-US" dirty="0">
                <a:solidFill>
                  <a:srgbClr val="6D6D6D"/>
                </a:solidFill>
              </a:rPr>
              <a:t> | @</a:t>
            </a:r>
            <a:r>
              <a:rPr lang="en-US" dirty="0" err="1">
                <a:solidFill>
                  <a:srgbClr val="6D6D6D"/>
                </a:solidFill>
              </a:rPr>
              <a:t>pnsqc</a:t>
            </a:r>
            <a:r>
              <a:rPr lang="en-US" dirty="0">
                <a:solidFill>
                  <a:srgbClr val="6D6D6D"/>
                </a:solidFill>
              </a:rPr>
              <a:t> | #pnsqc2018 | #</a:t>
            </a:r>
            <a:r>
              <a:rPr lang="en-US" dirty="0" err="1">
                <a:solidFill>
                  <a:srgbClr val="6D6D6D"/>
                </a:solidFill>
              </a:rPr>
              <a:t>qecamp</a:t>
            </a:r>
            <a:endParaRPr lang="en-US" dirty="0">
              <a:solidFill>
                <a:srgbClr val="6D6D6D"/>
              </a:solidFill>
            </a:endParaRPr>
          </a:p>
        </p:txBody>
      </p:sp>
    </p:spTree>
    <p:extLst>
      <p:ext uri="{BB962C8B-B14F-4D97-AF65-F5344CB8AC3E}">
        <p14:creationId xmlns:p14="http://schemas.microsoft.com/office/powerpoint/2010/main" val="3599812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ellphone on a wooden table&#10;&#10;Description generated with very high confidence">
            <a:extLst>
              <a:ext uri="{FF2B5EF4-FFF2-40B4-BE49-F238E27FC236}">
                <a16:creationId xmlns:a16="http://schemas.microsoft.com/office/drawing/2014/main" id="{74F4E1AD-8915-4744-9478-B8687B89744A}"/>
              </a:ext>
            </a:extLst>
          </p:cNvPr>
          <p:cNvPicPr>
            <a:picLocks noChangeAspect="1"/>
          </p:cNvPicPr>
          <p:nvPr/>
        </p:nvPicPr>
        <p:blipFill rotWithShape="1">
          <a:blip r:embed="rId2">
            <a:extLst>
              <a:ext uri="{28A0092B-C50C-407E-A947-70E740481C1C}">
                <a14:useLocalDpi xmlns:a14="http://schemas.microsoft.com/office/drawing/2010/main" val="0"/>
              </a:ext>
            </a:extLst>
          </a:blip>
          <a:srcRect t="9856" b="5853"/>
          <a:stretch/>
        </p:blipFill>
        <p:spPr>
          <a:xfrm>
            <a:off x="20" y="10"/>
            <a:ext cx="12188805" cy="6857990"/>
          </a:xfrm>
          <a:prstGeom prst="rect">
            <a:avLst/>
          </a:prstGeom>
        </p:spPr>
      </p:pic>
      <p:sp>
        <p:nvSpPr>
          <p:cNvPr id="2" name="Footer Placeholder 1">
            <a:extLst>
              <a:ext uri="{FF2B5EF4-FFF2-40B4-BE49-F238E27FC236}">
                <a16:creationId xmlns:a16="http://schemas.microsoft.com/office/drawing/2014/main" id="{94BE40FC-A998-4B6E-B12D-C403940DA5BC}"/>
              </a:ext>
            </a:extLst>
          </p:cNvPr>
          <p:cNvSpPr>
            <a:spLocks noGrp="1"/>
          </p:cNvSpPr>
          <p:nvPr>
            <p:ph type="ftr" sz="quarter" idx="11"/>
          </p:nvPr>
        </p:nvSpPr>
        <p:spPr>
          <a:xfrm>
            <a:off x="685620" y="6355845"/>
            <a:ext cx="10514191" cy="365125"/>
          </a:xfrm>
        </p:spPr>
        <p:txBody>
          <a:bodyPr>
            <a:normAutofit/>
          </a:bodyPr>
          <a:lstStyle/>
          <a:p>
            <a:pPr algn="ctr">
              <a:lnSpc>
                <a:spcPct val="90000"/>
              </a:lnSpc>
              <a:spcAft>
                <a:spcPts val="600"/>
              </a:spcAft>
            </a:pPr>
            <a:r>
              <a:rPr lang="en-US" dirty="0">
                <a:solidFill>
                  <a:srgbClr val="FFFFFF"/>
                </a:solidFill>
              </a:rPr>
              <a:t>@amaya30 | @</a:t>
            </a:r>
            <a:r>
              <a:rPr lang="en-US" dirty="0" err="1">
                <a:solidFill>
                  <a:srgbClr val="FFFFFF"/>
                </a:solidFill>
              </a:rPr>
              <a:t>futureada</a:t>
            </a:r>
            <a:r>
              <a:rPr lang="en-US" dirty="0">
                <a:solidFill>
                  <a:srgbClr val="FFFFFF"/>
                </a:solidFill>
              </a:rPr>
              <a:t> | @</a:t>
            </a:r>
            <a:r>
              <a:rPr lang="en-US" dirty="0" err="1">
                <a:solidFill>
                  <a:srgbClr val="FFFFFF"/>
                </a:solidFill>
              </a:rPr>
              <a:t>pnsqc</a:t>
            </a:r>
            <a:r>
              <a:rPr lang="en-US" dirty="0">
                <a:solidFill>
                  <a:srgbClr val="FFFFFF"/>
                </a:solidFill>
              </a:rPr>
              <a:t> | #pnsqc2018 | #</a:t>
            </a:r>
            <a:r>
              <a:rPr lang="en-US" dirty="0" err="1">
                <a:solidFill>
                  <a:srgbClr val="FFFFFF"/>
                </a:solidFill>
              </a:rPr>
              <a:t>qecamp</a:t>
            </a:r>
            <a:endParaRPr lang="en-US" dirty="0">
              <a:solidFill>
                <a:srgbClr val="FFFFFF"/>
              </a:solidFill>
            </a:endParaRPr>
          </a:p>
        </p:txBody>
      </p:sp>
    </p:spTree>
    <p:extLst>
      <p:ext uri="{BB962C8B-B14F-4D97-AF65-F5344CB8AC3E}">
        <p14:creationId xmlns:p14="http://schemas.microsoft.com/office/powerpoint/2010/main" val="156567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027D0-94F8-4F45-9312-812992CEAC48}"/>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D6FB6137-81BB-4A3B-930E-C876B363283D}"/>
              </a:ext>
            </a:extLst>
          </p:cNvPr>
          <p:cNvSpPr>
            <a:spLocks noGrp="1"/>
          </p:cNvSpPr>
          <p:nvPr>
            <p:ph idx="1"/>
          </p:nvPr>
        </p:nvSpPr>
        <p:spPr/>
        <p:txBody>
          <a:bodyPr>
            <a:normAutofit/>
          </a:bodyPr>
          <a:lstStyle/>
          <a:p>
            <a:r>
              <a:rPr lang="en-US" sz="2800" dirty="0"/>
              <a:t>Introduction</a:t>
            </a:r>
          </a:p>
          <a:p>
            <a:r>
              <a:rPr lang="en-US" sz="2800" dirty="0"/>
              <a:t>Benefits of Diversity and Diverse Teams</a:t>
            </a:r>
          </a:p>
          <a:p>
            <a:r>
              <a:rPr lang="en-US" sz="2800" dirty="0"/>
              <a:t>Brief History of Diversity in Technology</a:t>
            </a:r>
          </a:p>
          <a:p>
            <a:r>
              <a:rPr lang="en-US" sz="2800" dirty="0"/>
              <a:t>Current State of Diversity in Technology</a:t>
            </a:r>
          </a:p>
          <a:p>
            <a:r>
              <a:rPr lang="en-US" sz="2800" dirty="0"/>
              <a:t>What Can We Do? Ways to Increase Diversity on Your Team(s)</a:t>
            </a:r>
          </a:p>
          <a:p>
            <a:r>
              <a:rPr lang="en-US" sz="2800" dirty="0"/>
              <a:t>Wrap Up</a:t>
            </a:r>
          </a:p>
        </p:txBody>
      </p:sp>
      <p:sp>
        <p:nvSpPr>
          <p:cNvPr id="4" name="Footer Placeholder 3">
            <a:extLst>
              <a:ext uri="{FF2B5EF4-FFF2-40B4-BE49-F238E27FC236}">
                <a16:creationId xmlns:a16="http://schemas.microsoft.com/office/drawing/2014/main" id="{A5F61005-3BA1-4E10-A403-D4A87CCDF7F7}"/>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415891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ar, indoor&#10;&#10;Description generated with very high confidence">
            <a:extLst>
              <a:ext uri="{FF2B5EF4-FFF2-40B4-BE49-F238E27FC236}">
                <a16:creationId xmlns:a16="http://schemas.microsoft.com/office/drawing/2014/main" id="{A67E69FC-02E4-4560-A18E-3C29A96BFD5E}"/>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20693" b="4287"/>
          <a:stretch/>
        </p:blipFill>
        <p:spPr>
          <a:xfrm>
            <a:off x="20" y="10"/>
            <a:ext cx="12188805" cy="6857990"/>
          </a:xfrm>
          <a:prstGeom prst="rect">
            <a:avLst/>
          </a:prstGeom>
        </p:spPr>
      </p:pic>
      <p:sp>
        <p:nvSpPr>
          <p:cNvPr id="2" name="Footer Placeholder 1">
            <a:extLst>
              <a:ext uri="{FF2B5EF4-FFF2-40B4-BE49-F238E27FC236}">
                <a16:creationId xmlns:a16="http://schemas.microsoft.com/office/drawing/2014/main" id="{875314A3-67FC-455C-818A-F90FD6AFA468}"/>
              </a:ext>
            </a:extLst>
          </p:cNvPr>
          <p:cNvSpPr>
            <a:spLocks noGrp="1"/>
          </p:cNvSpPr>
          <p:nvPr>
            <p:ph type="ftr" sz="quarter" idx="11"/>
          </p:nvPr>
        </p:nvSpPr>
        <p:spPr>
          <a:xfrm>
            <a:off x="685620" y="6355845"/>
            <a:ext cx="10514191" cy="365125"/>
          </a:xfrm>
        </p:spPr>
        <p:txBody>
          <a:bodyPr>
            <a:normAutofit/>
          </a:bodyPr>
          <a:lstStyle/>
          <a:p>
            <a:pPr algn="ctr">
              <a:lnSpc>
                <a:spcPct val="90000"/>
              </a:lnSpc>
              <a:spcAft>
                <a:spcPts val="600"/>
              </a:spcAft>
            </a:pPr>
            <a:r>
              <a:rPr lang="en-US" dirty="0">
                <a:solidFill>
                  <a:schemeClr val="tx1"/>
                </a:solidFill>
              </a:rPr>
              <a:t>@amaya30 | @</a:t>
            </a:r>
            <a:r>
              <a:rPr lang="en-US" dirty="0" err="1">
                <a:solidFill>
                  <a:schemeClr val="tx1"/>
                </a:solidFill>
              </a:rPr>
              <a:t>futureada</a:t>
            </a:r>
            <a:r>
              <a:rPr lang="en-US" dirty="0">
                <a:solidFill>
                  <a:schemeClr val="tx1"/>
                </a:solidFill>
              </a:rPr>
              <a:t> | @</a:t>
            </a:r>
            <a:r>
              <a:rPr lang="en-US" dirty="0" err="1">
                <a:solidFill>
                  <a:schemeClr val="tx1"/>
                </a:solidFill>
              </a:rPr>
              <a:t>pnsqc</a:t>
            </a:r>
            <a:r>
              <a:rPr lang="en-US" dirty="0">
                <a:solidFill>
                  <a:schemeClr val="tx1"/>
                </a:solidFill>
              </a:rPr>
              <a:t> | #pnsqc2018 | #</a:t>
            </a:r>
            <a:r>
              <a:rPr lang="en-US" dirty="0" err="1">
                <a:solidFill>
                  <a:schemeClr val="tx1"/>
                </a:solidFill>
              </a:rPr>
              <a:t>qecamp</a:t>
            </a:r>
            <a:endParaRPr lang="en-US" dirty="0">
              <a:solidFill>
                <a:schemeClr val="tx1"/>
              </a:solidFill>
            </a:endParaRPr>
          </a:p>
        </p:txBody>
      </p:sp>
    </p:spTree>
    <p:extLst>
      <p:ext uri="{BB962C8B-B14F-4D97-AF65-F5344CB8AC3E}">
        <p14:creationId xmlns:p14="http://schemas.microsoft.com/office/powerpoint/2010/main" val="2814771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548-9EFA-4E2D-A6C7-7818BDA4B9EC}"/>
              </a:ext>
            </a:extLst>
          </p:cNvPr>
          <p:cNvSpPr>
            <a:spLocks noGrp="1"/>
          </p:cNvSpPr>
          <p:nvPr>
            <p:ph type="title"/>
          </p:nvPr>
        </p:nvSpPr>
        <p:spPr/>
        <p:txBody>
          <a:bodyPr/>
          <a:lstStyle/>
          <a:p>
            <a:r>
              <a:rPr lang="en-US" dirty="0"/>
              <a:t>What Can We Do?</a:t>
            </a:r>
          </a:p>
        </p:txBody>
      </p:sp>
      <p:sp>
        <p:nvSpPr>
          <p:cNvPr id="3" name="Text Placeholder 2">
            <a:extLst>
              <a:ext uri="{FF2B5EF4-FFF2-40B4-BE49-F238E27FC236}">
                <a16:creationId xmlns:a16="http://schemas.microsoft.com/office/drawing/2014/main" id="{22499E45-FD26-4779-849C-05440640E3FE}"/>
              </a:ext>
            </a:extLst>
          </p:cNvPr>
          <p:cNvSpPr>
            <a:spLocks noGrp="1"/>
          </p:cNvSpPr>
          <p:nvPr>
            <p:ph type="body" idx="1"/>
          </p:nvPr>
        </p:nvSpPr>
        <p:spPr/>
        <p:txBody>
          <a:bodyPr/>
          <a:lstStyle/>
          <a:p>
            <a:r>
              <a:rPr lang="en-US" dirty="0"/>
              <a:t>Let’s work to increase diversity on our software teams!</a:t>
            </a:r>
          </a:p>
        </p:txBody>
      </p:sp>
      <p:sp>
        <p:nvSpPr>
          <p:cNvPr id="4" name="Footer Placeholder 3">
            <a:extLst>
              <a:ext uri="{FF2B5EF4-FFF2-40B4-BE49-F238E27FC236}">
                <a16:creationId xmlns:a16="http://schemas.microsoft.com/office/drawing/2014/main" id="{99ED5A16-39D0-427A-A6C0-9B811B5780AB}"/>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285988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5C3FE-8A78-4505-AD12-136D1FE54CEB}"/>
              </a:ext>
            </a:extLst>
          </p:cNvPr>
          <p:cNvSpPr>
            <a:spLocks noGrp="1"/>
          </p:cNvSpPr>
          <p:nvPr>
            <p:ph type="title"/>
          </p:nvPr>
        </p:nvSpPr>
        <p:spPr/>
        <p:txBody>
          <a:bodyPr/>
          <a:lstStyle/>
          <a:p>
            <a:r>
              <a:rPr lang="en-US" dirty="0"/>
              <a:t>Educate Your team</a:t>
            </a:r>
          </a:p>
        </p:txBody>
      </p:sp>
      <p:pic>
        <p:nvPicPr>
          <p:cNvPr id="8" name="Content Placeholder 7" descr="A white and black cat sitting on a table&#10;&#10;Description generated with very high confidence">
            <a:extLst>
              <a:ext uri="{FF2B5EF4-FFF2-40B4-BE49-F238E27FC236}">
                <a16:creationId xmlns:a16="http://schemas.microsoft.com/office/drawing/2014/main" id="{8BDB18B7-9646-4133-A192-B97F6B60522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51769" y="2514600"/>
            <a:ext cx="3800475" cy="2924175"/>
          </a:xfrm>
          <a:prstGeom prst="rect">
            <a:avLst/>
          </a:prstGeom>
          <a:ln w="228600" cap="sq" cmpd="thickThin">
            <a:solidFill>
              <a:schemeClr val="accent2"/>
            </a:solidFill>
            <a:prstDash val="solid"/>
            <a:miter lim="800000"/>
          </a:ln>
          <a:effectLst>
            <a:innerShdw blurRad="76200">
              <a:srgbClr val="000000"/>
            </a:innerShdw>
          </a:effectLst>
        </p:spPr>
      </p:pic>
      <p:sp>
        <p:nvSpPr>
          <p:cNvPr id="6" name="Content Placeholder 5">
            <a:extLst>
              <a:ext uri="{FF2B5EF4-FFF2-40B4-BE49-F238E27FC236}">
                <a16:creationId xmlns:a16="http://schemas.microsoft.com/office/drawing/2014/main" id="{DD47BD24-0780-43F4-828E-F45039341456}"/>
              </a:ext>
            </a:extLst>
          </p:cNvPr>
          <p:cNvSpPr>
            <a:spLocks noGrp="1"/>
          </p:cNvSpPr>
          <p:nvPr>
            <p:ph sz="half" idx="2"/>
          </p:nvPr>
        </p:nvSpPr>
        <p:spPr/>
        <p:txBody>
          <a:bodyPr/>
          <a:lstStyle/>
          <a:p>
            <a:r>
              <a:rPr lang="en-US" dirty="0"/>
              <a:t>Educate your leadership and team members on the importance of diversity and inclusion</a:t>
            </a:r>
          </a:p>
          <a:p>
            <a:r>
              <a:rPr lang="en-US" dirty="0"/>
              <a:t>Develop an annual or semiannual mandatory training on diversity, inclusion, equal employment opportunities</a:t>
            </a:r>
          </a:p>
          <a:p>
            <a:r>
              <a:rPr lang="en-US" dirty="0"/>
              <a:t>This will help with understanding and reduce the “chances of unfavorable situations” (Forbes Coaches Council 2018)</a:t>
            </a:r>
          </a:p>
          <a:p>
            <a:endParaRPr lang="en-US" dirty="0"/>
          </a:p>
        </p:txBody>
      </p:sp>
      <p:sp>
        <p:nvSpPr>
          <p:cNvPr id="4" name="Footer Placeholder 3">
            <a:extLst>
              <a:ext uri="{FF2B5EF4-FFF2-40B4-BE49-F238E27FC236}">
                <a16:creationId xmlns:a16="http://schemas.microsoft.com/office/drawing/2014/main" id="{F090CC88-F3B1-4216-9958-4287A6571478}"/>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6991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777E-9728-470A-A056-5718D5FC08C0}"/>
              </a:ext>
            </a:extLst>
          </p:cNvPr>
          <p:cNvSpPr>
            <a:spLocks noGrp="1"/>
          </p:cNvSpPr>
          <p:nvPr>
            <p:ph type="title"/>
          </p:nvPr>
        </p:nvSpPr>
        <p:spPr/>
        <p:txBody>
          <a:bodyPr/>
          <a:lstStyle/>
          <a:p>
            <a:r>
              <a:rPr lang="en-US" dirty="0"/>
              <a:t>Inclusive Language</a:t>
            </a:r>
          </a:p>
        </p:txBody>
      </p:sp>
      <p:sp>
        <p:nvSpPr>
          <p:cNvPr id="3" name="Content Placeholder 2">
            <a:extLst>
              <a:ext uri="{FF2B5EF4-FFF2-40B4-BE49-F238E27FC236}">
                <a16:creationId xmlns:a16="http://schemas.microsoft.com/office/drawing/2014/main" id="{8F5F828B-FAB1-46D7-B859-7FDB9020B410}"/>
              </a:ext>
            </a:extLst>
          </p:cNvPr>
          <p:cNvSpPr>
            <a:spLocks noGrp="1"/>
          </p:cNvSpPr>
          <p:nvPr>
            <p:ph idx="1"/>
          </p:nvPr>
        </p:nvSpPr>
        <p:spPr/>
        <p:txBody>
          <a:bodyPr>
            <a:normAutofit lnSpcReduction="10000"/>
          </a:bodyPr>
          <a:lstStyle/>
          <a:p>
            <a:r>
              <a:rPr lang="en-US" dirty="0"/>
              <a:t>Respect the language people call themselves</a:t>
            </a:r>
          </a:p>
          <a:p>
            <a:r>
              <a:rPr lang="en-US" dirty="0"/>
              <a:t>Recognize different family situations</a:t>
            </a:r>
          </a:p>
          <a:p>
            <a:r>
              <a:rPr lang="en-US" dirty="0"/>
              <a:t>Avoid negative or demeaning language around people with disabilities</a:t>
            </a:r>
          </a:p>
          <a:p>
            <a:r>
              <a:rPr lang="en-US" dirty="0"/>
              <a:t>Avoid using statements which perpetuate stereotypes</a:t>
            </a:r>
          </a:p>
          <a:p>
            <a:pPr lvl="1"/>
            <a:r>
              <a:rPr lang="en-US" dirty="0"/>
              <a:t>E.g. “girls aren’t good at math”</a:t>
            </a:r>
          </a:p>
          <a:p>
            <a:r>
              <a:rPr lang="en-US" dirty="0"/>
              <a:t>Be thoughtful on what imagery you use</a:t>
            </a:r>
          </a:p>
          <a:p>
            <a:r>
              <a:rPr lang="en-US" dirty="0"/>
              <a:t>Avoid idioms, jargons, and acronyms</a:t>
            </a:r>
          </a:p>
          <a:p>
            <a:pPr lvl="1"/>
            <a:r>
              <a:rPr lang="en-US" dirty="0"/>
              <a:t>If unavoidable, be open to sharing the meaning or providing a definition to help everyone understand</a:t>
            </a:r>
          </a:p>
          <a:p>
            <a:r>
              <a:rPr lang="en-US" dirty="0"/>
              <a:t>Use gender-neutral terms </a:t>
            </a:r>
            <a:r>
              <a:rPr lang="en-US" i="1" dirty="0"/>
              <a:t>(hint: “guys” is not one of them)</a:t>
            </a:r>
            <a:endParaRPr lang="en-US" dirty="0"/>
          </a:p>
        </p:txBody>
      </p:sp>
      <p:sp>
        <p:nvSpPr>
          <p:cNvPr id="5" name="Text Placeholder 4">
            <a:extLst>
              <a:ext uri="{FF2B5EF4-FFF2-40B4-BE49-F238E27FC236}">
                <a16:creationId xmlns:a16="http://schemas.microsoft.com/office/drawing/2014/main" id="{FD94D984-41B2-4BFD-AAF7-22052E412BAD}"/>
              </a:ext>
            </a:extLst>
          </p:cNvPr>
          <p:cNvSpPr>
            <a:spLocks noGrp="1"/>
          </p:cNvSpPr>
          <p:nvPr>
            <p:ph type="body" sz="half" idx="2"/>
          </p:nvPr>
        </p:nvSpPr>
        <p:spPr/>
        <p:txBody>
          <a:bodyPr>
            <a:normAutofit fontScale="92500" lnSpcReduction="10000"/>
          </a:bodyPr>
          <a:lstStyle/>
          <a:p>
            <a:r>
              <a:rPr lang="en-US" i="1" dirty="0"/>
              <a:t>“language that avoids the use of certain expressions or words that might be considered to exclude particular groups of people, </a:t>
            </a:r>
            <a:r>
              <a:rPr lang="en-US" i="1" dirty="0" err="1"/>
              <a:t>esp</a:t>
            </a:r>
            <a:r>
              <a:rPr lang="en-US" i="1" dirty="0"/>
              <a:t> gender-specific words, such as "man", "mankind", and masculine pronouns, the use of which might be considered to exclude women”</a:t>
            </a:r>
          </a:p>
          <a:p>
            <a:endParaRPr lang="en-US" dirty="0"/>
          </a:p>
          <a:p>
            <a:r>
              <a:rPr lang="en-US" dirty="0">
                <a:hlinkClick r:id="rId2"/>
              </a:rPr>
              <a:t>http://www.dictionary.com/browse/inclusive-language</a:t>
            </a:r>
            <a:r>
              <a:rPr lang="en-US" dirty="0"/>
              <a:t> </a:t>
            </a:r>
          </a:p>
          <a:p>
            <a:endParaRPr lang="en-US" dirty="0"/>
          </a:p>
        </p:txBody>
      </p:sp>
      <p:sp>
        <p:nvSpPr>
          <p:cNvPr id="4" name="Footer Placeholder 3">
            <a:extLst>
              <a:ext uri="{FF2B5EF4-FFF2-40B4-BE49-F238E27FC236}">
                <a16:creationId xmlns:a16="http://schemas.microsoft.com/office/drawing/2014/main" id="{28B7465C-520F-4373-8EB2-691BF42AF561}"/>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141982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6C96-3B26-4A04-ACEE-0633AE776AF8}"/>
              </a:ext>
            </a:extLst>
          </p:cNvPr>
          <p:cNvSpPr>
            <a:spLocks noGrp="1"/>
          </p:cNvSpPr>
          <p:nvPr>
            <p:ph type="title"/>
          </p:nvPr>
        </p:nvSpPr>
        <p:spPr/>
        <p:txBody>
          <a:bodyPr/>
          <a:lstStyle/>
          <a:p>
            <a:r>
              <a:rPr lang="en-US" dirty="0"/>
              <a:t>Be Mindful of Unconscious Bias</a:t>
            </a:r>
          </a:p>
        </p:txBody>
      </p:sp>
      <p:sp>
        <p:nvSpPr>
          <p:cNvPr id="5" name="Content Placeholder 4">
            <a:extLst>
              <a:ext uri="{FF2B5EF4-FFF2-40B4-BE49-F238E27FC236}">
                <a16:creationId xmlns:a16="http://schemas.microsoft.com/office/drawing/2014/main" id="{742F82FB-BB8C-49C5-BD31-696FF4565A87}"/>
              </a:ext>
            </a:extLst>
          </p:cNvPr>
          <p:cNvSpPr>
            <a:spLocks noGrp="1"/>
          </p:cNvSpPr>
          <p:nvPr>
            <p:ph sz="half" idx="1"/>
          </p:nvPr>
        </p:nvSpPr>
        <p:spPr/>
        <p:txBody>
          <a:bodyPr/>
          <a:lstStyle/>
          <a:p>
            <a:r>
              <a:rPr lang="en-US" dirty="0"/>
              <a:t>We all have them!</a:t>
            </a:r>
          </a:p>
          <a:p>
            <a:r>
              <a:rPr lang="en-US" dirty="0"/>
              <a:t>Unconscious biases are social stereotypes about certain groups that are formed outside our conscious awareness</a:t>
            </a:r>
          </a:p>
          <a:p>
            <a:r>
              <a:rPr lang="en-US" dirty="0"/>
              <a:t>Often stemmed from our misconceptions around the belief “that the norms and experiences of our own social group— whether defined by race, class, gender, sexual orientation, disability, religion, or some other qualifier— are, or should be, the same for every other social group” (Jennifer Brown, </a:t>
            </a:r>
            <a:r>
              <a:rPr lang="en-US" i="1" dirty="0"/>
              <a:t>Inclusion</a:t>
            </a:r>
            <a:r>
              <a:rPr lang="en-US" dirty="0"/>
              <a:t>)</a:t>
            </a:r>
          </a:p>
        </p:txBody>
      </p:sp>
      <p:sp>
        <p:nvSpPr>
          <p:cNvPr id="4" name="Footer Placeholder 3">
            <a:extLst>
              <a:ext uri="{FF2B5EF4-FFF2-40B4-BE49-F238E27FC236}">
                <a16:creationId xmlns:a16="http://schemas.microsoft.com/office/drawing/2014/main" id="{DBD58314-0F16-4F02-A32A-9431A6712C3A}"/>
              </a:ext>
            </a:extLst>
          </p:cNvPr>
          <p:cNvSpPr>
            <a:spLocks noGrp="1"/>
          </p:cNvSpPr>
          <p:nvPr>
            <p:ph type="ftr" sz="quarter" idx="11"/>
          </p:nvPr>
        </p:nvSpPr>
        <p:spPr/>
        <p:txBody>
          <a:bodyPr/>
          <a:lstStyle/>
          <a:p>
            <a:r>
              <a:rPr lang="en-US"/>
              <a:t>@amaya30 | @futureada | @pnsqc | #pnsqc2018 | #qecamp</a:t>
            </a:r>
            <a:endParaRPr lang="en-US" dirty="0"/>
          </a:p>
        </p:txBody>
      </p:sp>
      <p:pic>
        <p:nvPicPr>
          <p:cNvPr id="7" name="Picture 2" descr="Image result for cat stereotype">
            <a:extLst>
              <a:ext uri="{FF2B5EF4-FFF2-40B4-BE49-F238E27FC236}">
                <a16:creationId xmlns:a16="http://schemas.microsoft.com/office/drawing/2014/main" id="{12388E58-88A0-49ED-A154-9AE60CE229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50819" y="2534444"/>
            <a:ext cx="4572000" cy="3343275"/>
          </a:xfrm>
          <a:prstGeom prst="rect">
            <a:avLst/>
          </a:prstGeom>
          <a:ln w="2286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77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5572-4257-4078-896F-CB75429F1CBC}"/>
              </a:ext>
            </a:extLst>
          </p:cNvPr>
          <p:cNvSpPr>
            <a:spLocks noGrp="1"/>
          </p:cNvSpPr>
          <p:nvPr>
            <p:ph type="title"/>
          </p:nvPr>
        </p:nvSpPr>
        <p:spPr/>
        <p:txBody>
          <a:bodyPr/>
          <a:lstStyle/>
          <a:p>
            <a:r>
              <a:rPr lang="en-US" dirty="0"/>
              <a:t>Empathetic Leadership</a:t>
            </a:r>
          </a:p>
        </p:txBody>
      </p:sp>
      <p:sp>
        <p:nvSpPr>
          <p:cNvPr id="3" name="Content Placeholder 2">
            <a:extLst>
              <a:ext uri="{FF2B5EF4-FFF2-40B4-BE49-F238E27FC236}">
                <a16:creationId xmlns:a16="http://schemas.microsoft.com/office/drawing/2014/main" id="{8BABF014-E8CA-4320-8E73-A6017A9695CA}"/>
              </a:ext>
            </a:extLst>
          </p:cNvPr>
          <p:cNvSpPr>
            <a:spLocks noGrp="1"/>
          </p:cNvSpPr>
          <p:nvPr>
            <p:ph sz="half" idx="1"/>
          </p:nvPr>
        </p:nvSpPr>
        <p:spPr>
          <a:xfrm>
            <a:off x="4722812" y="2194113"/>
            <a:ext cx="6704191" cy="4024125"/>
          </a:xfrm>
        </p:spPr>
        <p:txBody>
          <a:bodyPr>
            <a:normAutofit/>
          </a:bodyPr>
          <a:lstStyle/>
          <a:p>
            <a:r>
              <a:rPr lang="en-US" dirty="0"/>
              <a:t>Remember we are all people with lives, families, hobbies, passions, and emotions</a:t>
            </a:r>
          </a:p>
          <a:p>
            <a:r>
              <a:rPr lang="en-US" dirty="0"/>
              <a:t>Get to know team members as people</a:t>
            </a:r>
          </a:p>
          <a:p>
            <a:r>
              <a:rPr lang="en-US" dirty="0"/>
              <a:t>Create a safe space for people to bring their full selves to work</a:t>
            </a:r>
          </a:p>
          <a:p>
            <a:r>
              <a:rPr lang="en-US" dirty="0"/>
              <a:t>Recognize the emotional impact on employees / coworkers when major life events happen</a:t>
            </a:r>
          </a:p>
          <a:p>
            <a:pPr lvl="1"/>
            <a:r>
              <a:rPr lang="en-US" dirty="0"/>
              <a:t>Births</a:t>
            </a:r>
          </a:p>
          <a:p>
            <a:pPr lvl="1"/>
            <a:r>
              <a:rPr lang="en-US" dirty="0"/>
              <a:t>Deaths</a:t>
            </a:r>
          </a:p>
          <a:p>
            <a:pPr lvl="1"/>
            <a:r>
              <a:rPr lang="en-US" dirty="0"/>
              <a:t>Marriage</a:t>
            </a:r>
          </a:p>
          <a:p>
            <a:pPr lvl="1"/>
            <a:r>
              <a:rPr lang="en-US" dirty="0"/>
              <a:t>Divorce</a:t>
            </a:r>
          </a:p>
          <a:p>
            <a:endParaRPr lang="en-US" dirty="0"/>
          </a:p>
        </p:txBody>
      </p:sp>
      <p:pic>
        <p:nvPicPr>
          <p:cNvPr id="7" name="Content Placeholder 6" descr="A grey and white cat with its mouth open&#10;&#10;Description generated with very high confidence">
            <a:extLst>
              <a:ext uri="{FF2B5EF4-FFF2-40B4-BE49-F238E27FC236}">
                <a16:creationId xmlns:a16="http://schemas.microsoft.com/office/drawing/2014/main" id="{D0010703-EFDF-41A0-929E-28A7F66CD1F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9012" y="2193925"/>
            <a:ext cx="3006958" cy="4024313"/>
          </a:xfrm>
          <a:prstGeom prst="rect">
            <a:avLst/>
          </a:prstGeom>
          <a:ln w="38100">
            <a:solidFill>
              <a:schemeClr val="tx1"/>
            </a:solid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8D10722-792B-4064-963A-985AC42F3CA7}"/>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220517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855A-BBB6-4A71-9D40-11599E77BE0B}"/>
              </a:ext>
            </a:extLst>
          </p:cNvPr>
          <p:cNvSpPr>
            <a:spLocks noGrp="1"/>
          </p:cNvSpPr>
          <p:nvPr>
            <p:ph type="title"/>
          </p:nvPr>
        </p:nvSpPr>
        <p:spPr/>
        <p:txBody>
          <a:bodyPr/>
          <a:lstStyle/>
          <a:p>
            <a:r>
              <a:rPr lang="en-US" dirty="0"/>
              <a:t>higher emotional quotients have greater sensitivity and empathy, are rated as more effective, receive higher performance ratings, develop high-performing effective teams, and create a healthier … culture</a:t>
            </a:r>
          </a:p>
        </p:txBody>
      </p:sp>
      <p:sp>
        <p:nvSpPr>
          <p:cNvPr id="3" name="Text Placeholder 2">
            <a:extLst>
              <a:ext uri="{FF2B5EF4-FFF2-40B4-BE49-F238E27FC236}">
                <a16:creationId xmlns:a16="http://schemas.microsoft.com/office/drawing/2014/main" id="{50448CF5-AA3F-451C-B427-172688DFEC80}"/>
              </a:ext>
            </a:extLst>
          </p:cNvPr>
          <p:cNvSpPr>
            <a:spLocks noGrp="1"/>
          </p:cNvSpPr>
          <p:nvPr>
            <p:ph type="body" sz="half" idx="13"/>
          </p:nvPr>
        </p:nvSpPr>
        <p:spPr/>
        <p:txBody>
          <a:bodyPr/>
          <a:lstStyle/>
          <a:p>
            <a:r>
              <a:rPr lang="en-US" dirty="0"/>
              <a:t>Ari </a:t>
            </a:r>
            <a:r>
              <a:rPr lang="en-US" dirty="0" err="1"/>
              <a:t>Pinkus</a:t>
            </a:r>
            <a:r>
              <a:rPr lang="en-US" dirty="0"/>
              <a:t>, “A Call for More Inclusive, Empathetic Leadership”</a:t>
            </a:r>
          </a:p>
          <a:p>
            <a:endParaRPr lang="en-US" dirty="0"/>
          </a:p>
        </p:txBody>
      </p:sp>
      <p:sp>
        <p:nvSpPr>
          <p:cNvPr id="5" name="Footer Placeholder 4">
            <a:extLst>
              <a:ext uri="{FF2B5EF4-FFF2-40B4-BE49-F238E27FC236}">
                <a16:creationId xmlns:a16="http://schemas.microsoft.com/office/drawing/2014/main" id="{DB7270F9-DFEC-40D0-9761-2EF7E0F46508}"/>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414761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117510E4-799E-4E28-820E-31E8A30437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
          <a:stretch/>
        </p:blipFill>
        <p:spPr>
          <a:xfrm>
            <a:off x="0" y="893"/>
            <a:ext cx="12188825" cy="6856214"/>
          </a:xfrm>
          <a:prstGeom prst="rect">
            <a:avLst/>
          </a:prstGeom>
        </p:spPr>
      </p:pic>
      <p:sp>
        <p:nvSpPr>
          <p:cNvPr id="2" name="Footer Placeholder 1">
            <a:extLst>
              <a:ext uri="{FF2B5EF4-FFF2-40B4-BE49-F238E27FC236}">
                <a16:creationId xmlns:a16="http://schemas.microsoft.com/office/drawing/2014/main" id="{EC896FC8-ED10-4112-9825-3B5B7FD53930}"/>
              </a:ext>
            </a:extLst>
          </p:cNvPr>
          <p:cNvSpPr>
            <a:spLocks noGrp="1"/>
          </p:cNvSpPr>
          <p:nvPr>
            <p:ph type="ftr" sz="quarter" idx="11"/>
          </p:nvPr>
        </p:nvSpPr>
        <p:spPr>
          <a:xfrm>
            <a:off x="685620" y="6355845"/>
            <a:ext cx="10590391" cy="365125"/>
          </a:xfrm>
        </p:spPr>
        <p:txBody>
          <a:bodyPr>
            <a:normAutofit/>
          </a:bodyPr>
          <a:lstStyle/>
          <a:p>
            <a:pPr algn="ctr">
              <a:lnSpc>
                <a:spcPct val="90000"/>
              </a:lnSpc>
              <a:spcAft>
                <a:spcPts val="600"/>
              </a:spcAft>
            </a:pPr>
            <a:r>
              <a:rPr lang="en-US" dirty="0">
                <a:solidFill>
                  <a:srgbClr val="FFFFFF"/>
                </a:solidFill>
              </a:rPr>
              <a:t>@amaya30 | @</a:t>
            </a:r>
            <a:r>
              <a:rPr lang="en-US" dirty="0" err="1">
                <a:solidFill>
                  <a:srgbClr val="FFFFFF"/>
                </a:solidFill>
              </a:rPr>
              <a:t>futureada</a:t>
            </a:r>
            <a:r>
              <a:rPr lang="en-US" dirty="0">
                <a:solidFill>
                  <a:srgbClr val="FFFFFF"/>
                </a:solidFill>
              </a:rPr>
              <a:t> | @</a:t>
            </a:r>
            <a:r>
              <a:rPr lang="en-US" dirty="0" err="1">
                <a:solidFill>
                  <a:srgbClr val="FFFFFF"/>
                </a:solidFill>
              </a:rPr>
              <a:t>pnsqc</a:t>
            </a:r>
            <a:r>
              <a:rPr lang="en-US" dirty="0">
                <a:solidFill>
                  <a:srgbClr val="FFFFFF"/>
                </a:solidFill>
              </a:rPr>
              <a:t> | #pnsqc2018 | #</a:t>
            </a:r>
            <a:r>
              <a:rPr lang="en-US" dirty="0" err="1">
                <a:solidFill>
                  <a:srgbClr val="FFFFFF"/>
                </a:solidFill>
              </a:rPr>
              <a:t>qecamp</a:t>
            </a:r>
            <a:endParaRPr lang="en-US" dirty="0">
              <a:solidFill>
                <a:srgbClr val="FFFFFF"/>
              </a:solidFill>
            </a:endParaRPr>
          </a:p>
        </p:txBody>
      </p:sp>
    </p:spTree>
    <p:extLst>
      <p:ext uri="{BB962C8B-B14F-4D97-AF65-F5344CB8AC3E}">
        <p14:creationId xmlns:p14="http://schemas.microsoft.com/office/powerpoint/2010/main" val="1769167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C3C7-4AA0-4D1F-9E2A-185D35FE76A3}"/>
              </a:ext>
            </a:extLst>
          </p:cNvPr>
          <p:cNvSpPr>
            <a:spLocks noGrp="1"/>
          </p:cNvSpPr>
          <p:nvPr>
            <p:ph type="title"/>
          </p:nvPr>
        </p:nvSpPr>
        <p:spPr/>
        <p:txBody>
          <a:bodyPr/>
          <a:lstStyle/>
          <a:p>
            <a:r>
              <a:rPr lang="en-US" dirty="0"/>
              <a:t>Hiring</a:t>
            </a:r>
          </a:p>
        </p:txBody>
      </p:sp>
      <p:sp>
        <p:nvSpPr>
          <p:cNvPr id="3" name="Content Placeholder 2">
            <a:extLst>
              <a:ext uri="{FF2B5EF4-FFF2-40B4-BE49-F238E27FC236}">
                <a16:creationId xmlns:a16="http://schemas.microsoft.com/office/drawing/2014/main" id="{49423484-CD5B-4A4C-A16D-A7D4620EC4D6}"/>
              </a:ext>
            </a:extLst>
          </p:cNvPr>
          <p:cNvSpPr>
            <a:spLocks noGrp="1"/>
          </p:cNvSpPr>
          <p:nvPr>
            <p:ph sz="half" idx="1"/>
          </p:nvPr>
        </p:nvSpPr>
        <p:spPr/>
        <p:txBody>
          <a:bodyPr>
            <a:normAutofit fontScale="92500"/>
          </a:bodyPr>
          <a:lstStyle/>
          <a:p>
            <a:r>
              <a:rPr lang="en-US" dirty="0"/>
              <a:t>Have inclusive language in job postings and avoid problematic phrasing like “</a:t>
            </a:r>
            <a:r>
              <a:rPr lang="en-US" dirty="0" err="1"/>
              <a:t>rockstar</a:t>
            </a:r>
            <a:r>
              <a:rPr lang="en-US" dirty="0"/>
              <a:t>” and “ninja” which women are less likely to identify with</a:t>
            </a:r>
          </a:p>
          <a:p>
            <a:r>
              <a:rPr lang="en-US" dirty="0"/>
              <a:t>Include a diversity statement on your website and/or job postings</a:t>
            </a:r>
          </a:p>
          <a:p>
            <a:r>
              <a:rPr lang="en-US" dirty="0"/>
              <a:t>Reach out to underrepresented candidates via networks, community groups, career fairs, and conferences</a:t>
            </a:r>
          </a:p>
          <a:p>
            <a:r>
              <a:rPr lang="en-US" dirty="0"/>
              <a:t>Have a diverse hiring panel and committee</a:t>
            </a:r>
          </a:p>
          <a:p>
            <a:r>
              <a:rPr lang="en-US" dirty="0"/>
              <a:t>Standardize position qualifications and interview questions</a:t>
            </a:r>
          </a:p>
        </p:txBody>
      </p:sp>
      <p:pic>
        <p:nvPicPr>
          <p:cNvPr id="7" name="Content Placeholder 6" descr="A cat wearing a bow tie&#10;&#10;Description generated with very high confidence">
            <a:extLst>
              <a:ext uri="{FF2B5EF4-FFF2-40B4-BE49-F238E27FC236}">
                <a16:creationId xmlns:a16="http://schemas.microsoft.com/office/drawing/2014/main" id="{1D403F7C-EE32-4546-8665-AE0EA91FC61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65094" y="2872581"/>
            <a:ext cx="4743450" cy="2667000"/>
          </a:xfrm>
          <a:prstGeom prst="rect">
            <a:avLst/>
          </a:prstGeom>
          <a:ln w="228600" cap="sq" cmpd="thickThin">
            <a:solidFill>
              <a:schemeClr val="accent3"/>
            </a:solidFill>
            <a:prstDash val="solid"/>
            <a:miter lim="800000"/>
          </a:ln>
          <a:effectLst>
            <a:innerShdw blurRad="76200">
              <a:srgbClr val="000000"/>
            </a:innerShdw>
          </a:effectLst>
        </p:spPr>
      </p:pic>
      <p:sp>
        <p:nvSpPr>
          <p:cNvPr id="4" name="Footer Placeholder 3">
            <a:extLst>
              <a:ext uri="{FF2B5EF4-FFF2-40B4-BE49-F238E27FC236}">
                <a16:creationId xmlns:a16="http://schemas.microsoft.com/office/drawing/2014/main" id="{C39AACD5-1139-4234-B173-9D305D0648B4}"/>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50688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0B3F-6178-4A6F-8898-26F6F8C82B73}"/>
              </a:ext>
            </a:extLst>
          </p:cNvPr>
          <p:cNvSpPr>
            <a:spLocks noGrp="1"/>
          </p:cNvSpPr>
          <p:nvPr>
            <p:ph type="title"/>
          </p:nvPr>
        </p:nvSpPr>
        <p:spPr/>
        <p:txBody>
          <a:bodyPr/>
          <a:lstStyle/>
          <a:p>
            <a:r>
              <a:rPr lang="en-US" dirty="0"/>
              <a:t>Retainment</a:t>
            </a:r>
          </a:p>
        </p:txBody>
      </p:sp>
      <p:sp>
        <p:nvSpPr>
          <p:cNvPr id="3" name="Content Placeholder 2">
            <a:extLst>
              <a:ext uri="{FF2B5EF4-FFF2-40B4-BE49-F238E27FC236}">
                <a16:creationId xmlns:a16="http://schemas.microsoft.com/office/drawing/2014/main" id="{FA98E101-51BA-4377-A304-348F28FF2463}"/>
              </a:ext>
            </a:extLst>
          </p:cNvPr>
          <p:cNvSpPr>
            <a:spLocks noGrp="1"/>
          </p:cNvSpPr>
          <p:nvPr>
            <p:ph idx="1"/>
          </p:nvPr>
        </p:nvSpPr>
        <p:spPr/>
        <p:txBody>
          <a:bodyPr/>
          <a:lstStyle/>
          <a:p>
            <a:r>
              <a:rPr lang="en-US" dirty="0"/>
              <a:t>Hold all employees to the same standard for their role</a:t>
            </a:r>
          </a:p>
          <a:p>
            <a:r>
              <a:rPr lang="en-US" dirty="0"/>
              <a:t>Provide equal opportunities for promotions and raises for women and minority employees</a:t>
            </a:r>
          </a:p>
          <a:p>
            <a:r>
              <a:rPr lang="en-US" dirty="0"/>
              <a:t>Ensure all employees have growth opportunities</a:t>
            </a:r>
          </a:p>
          <a:p>
            <a:pPr lvl="1"/>
            <a:r>
              <a:rPr lang="en-US" dirty="0"/>
              <a:t>Mentorship programs</a:t>
            </a:r>
          </a:p>
          <a:p>
            <a:pPr lvl="1"/>
            <a:r>
              <a:rPr lang="en-US" dirty="0"/>
              <a:t>Trainings / conferences</a:t>
            </a:r>
          </a:p>
          <a:p>
            <a:r>
              <a:rPr lang="en-US" dirty="0"/>
              <a:t>Encourage a healthy work/life balance</a:t>
            </a:r>
          </a:p>
          <a:p>
            <a:r>
              <a:rPr lang="en-US" dirty="0"/>
              <a:t>Offer maternal and paternal leave following a birth or adoption of a child</a:t>
            </a:r>
          </a:p>
          <a:p>
            <a:r>
              <a:rPr lang="en-US" dirty="0"/>
              <a:t>Offer flexible schedules and remote options</a:t>
            </a:r>
          </a:p>
          <a:p>
            <a:r>
              <a:rPr lang="en-US" dirty="0"/>
              <a:t>Zero tolerance policies for harassment and safe reporting channels</a:t>
            </a:r>
          </a:p>
        </p:txBody>
      </p:sp>
      <p:sp>
        <p:nvSpPr>
          <p:cNvPr id="4" name="Footer Placeholder 3">
            <a:extLst>
              <a:ext uri="{FF2B5EF4-FFF2-40B4-BE49-F238E27FC236}">
                <a16:creationId xmlns:a16="http://schemas.microsoft.com/office/drawing/2014/main" id="{D6C9C429-FE8F-41DD-9770-2024DD2D4CD8}"/>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420215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D771-B701-427B-9308-DE87632BC787}"/>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554564BD-6D0B-4788-B28C-DC5DCA388BC0}"/>
              </a:ext>
            </a:extLst>
          </p:cNvPr>
          <p:cNvSpPr>
            <a:spLocks noGrp="1"/>
          </p:cNvSpPr>
          <p:nvPr>
            <p:ph sz="half" idx="1"/>
          </p:nvPr>
        </p:nvSpPr>
        <p:spPr>
          <a:xfrm>
            <a:off x="685621" y="2194560"/>
            <a:ext cx="7313791" cy="4024125"/>
          </a:xfrm>
        </p:spPr>
        <p:txBody>
          <a:bodyPr>
            <a:normAutofit/>
          </a:bodyPr>
          <a:lstStyle/>
          <a:p>
            <a:r>
              <a:rPr lang="en-US" dirty="0"/>
              <a:t>Rebecca Long</a:t>
            </a:r>
          </a:p>
          <a:p>
            <a:r>
              <a:rPr lang="en-US" dirty="0"/>
              <a:t>Spokane, Washington</a:t>
            </a:r>
          </a:p>
          <a:p>
            <a:r>
              <a:rPr lang="en-US" dirty="0"/>
              <a:t>Bachelor’s and Master’s in Computer Science</a:t>
            </a:r>
          </a:p>
          <a:p>
            <a:r>
              <a:rPr lang="en-US" dirty="0"/>
              <a:t>15 years in software engineering focused on quality assurance and DevOps</a:t>
            </a:r>
          </a:p>
          <a:p>
            <a:r>
              <a:rPr lang="en-US" dirty="0"/>
              <a:t>Lead DevOps Engineer at </a:t>
            </a:r>
            <a:r>
              <a:rPr lang="en-US" dirty="0" err="1">
                <a:hlinkClick r:id="rId2"/>
              </a:rPr>
              <a:t>RiskLens</a:t>
            </a:r>
            <a:endParaRPr lang="en-US" dirty="0"/>
          </a:p>
          <a:p>
            <a:r>
              <a:rPr lang="en-US" dirty="0"/>
              <a:t>Founder / President of the non-profit </a:t>
            </a:r>
            <a:r>
              <a:rPr lang="en-US" dirty="0">
                <a:hlinkClick r:id="rId3"/>
              </a:rPr>
              <a:t>Future Ada</a:t>
            </a:r>
            <a:endParaRPr lang="en-US" dirty="0"/>
          </a:p>
          <a:p>
            <a:r>
              <a:rPr lang="en-US" dirty="0"/>
              <a:t>Executive Committee Member of Spokane NOW (National Organization for Women)</a:t>
            </a:r>
          </a:p>
          <a:p>
            <a:r>
              <a:rPr lang="en-US" dirty="0"/>
              <a:t>Feminist &amp; diversity advocate</a:t>
            </a:r>
          </a:p>
        </p:txBody>
      </p:sp>
      <p:pic>
        <p:nvPicPr>
          <p:cNvPr id="6" name="Content Placeholder 5" descr="A person wearing a red shirt&#10;&#10;Description generated with very high confidence">
            <a:extLst>
              <a:ext uri="{FF2B5EF4-FFF2-40B4-BE49-F238E27FC236}">
                <a16:creationId xmlns:a16="http://schemas.microsoft.com/office/drawing/2014/main" id="{D2EE3F65-50AB-4C7E-96F2-0ED669B3751B}"/>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8648975" y="2193925"/>
            <a:ext cx="2550837" cy="3825875"/>
          </a:xfrm>
          <a:prstGeom prst="rect">
            <a:avLst/>
          </a:prstGeom>
          <a:ln w="76200">
            <a:solidFill>
              <a:schemeClr val="tx1"/>
            </a:solidFill>
          </a:ln>
          <a:effectLst>
            <a:outerShdw blurRad="292100" dist="139700" dir="2700000" algn="tl" rotWithShape="0">
              <a:srgbClr val="333333">
                <a:alpha val="65000"/>
              </a:srgbClr>
            </a:outerShdw>
          </a:effectLst>
        </p:spPr>
      </p:pic>
      <p:sp>
        <p:nvSpPr>
          <p:cNvPr id="7" name="Footer Placeholder 6">
            <a:extLst>
              <a:ext uri="{FF2B5EF4-FFF2-40B4-BE49-F238E27FC236}">
                <a16:creationId xmlns:a16="http://schemas.microsoft.com/office/drawing/2014/main" id="{4E945542-38F2-4305-9543-837D3181D355}"/>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293659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close up of a logo&#10;&#10;Description generated with very high confidence">
            <a:extLst>
              <a:ext uri="{FF2B5EF4-FFF2-40B4-BE49-F238E27FC236}">
                <a16:creationId xmlns:a16="http://schemas.microsoft.com/office/drawing/2014/main" id="{989B6C61-D9C7-4FDE-8916-85D6A2EF0F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9399" y="2567298"/>
            <a:ext cx="1845362" cy="1076461"/>
          </a:xfrm>
          <a:prstGeom prst="rect">
            <a:avLst/>
          </a:prstGeom>
        </p:spPr>
      </p:pic>
      <p:sp>
        <p:nvSpPr>
          <p:cNvPr id="2" name="Title 1">
            <a:extLst>
              <a:ext uri="{FF2B5EF4-FFF2-40B4-BE49-F238E27FC236}">
                <a16:creationId xmlns:a16="http://schemas.microsoft.com/office/drawing/2014/main" id="{9B66AAE8-120C-493D-8E0F-B913AC367747}"/>
              </a:ext>
            </a:extLst>
          </p:cNvPr>
          <p:cNvSpPr>
            <a:spLocks noGrp="1"/>
          </p:cNvSpPr>
          <p:nvPr>
            <p:ph type="title"/>
          </p:nvPr>
        </p:nvSpPr>
        <p:spPr/>
        <p:txBody>
          <a:bodyPr/>
          <a:lstStyle/>
          <a:p>
            <a:r>
              <a:rPr lang="en-US" dirty="0"/>
              <a:t>Support Community Organizations</a:t>
            </a:r>
          </a:p>
        </p:txBody>
      </p:sp>
      <p:sp>
        <p:nvSpPr>
          <p:cNvPr id="11" name="Content Placeholder 10">
            <a:extLst>
              <a:ext uri="{FF2B5EF4-FFF2-40B4-BE49-F238E27FC236}">
                <a16:creationId xmlns:a16="http://schemas.microsoft.com/office/drawing/2014/main" id="{8207C92F-CF83-4681-90B2-D3F157955EC6}"/>
              </a:ext>
            </a:extLst>
          </p:cNvPr>
          <p:cNvSpPr>
            <a:spLocks noGrp="1"/>
          </p:cNvSpPr>
          <p:nvPr>
            <p:ph idx="1"/>
          </p:nvPr>
        </p:nvSpPr>
        <p:spPr>
          <a:xfrm>
            <a:off x="685622" y="2194561"/>
            <a:ext cx="10817582" cy="4024125"/>
          </a:xfrm>
        </p:spPr>
        <p:txBody>
          <a:bodyPr>
            <a:normAutofit fontScale="92500" lnSpcReduction="20000"/>
          </a:bodyPr>
          <a:lstStyle/>
          <a:p>
            <a:pPr lvl="0" fontAlgn="base"/>
            <a:r>
              <a:rPr lang="en-US" dirty="0"/>
              <a:t>Women Who Code: </a:t>
            </a:r>
            <a:r>
              <a:rPr lang="en-US" u="sng" dirty="0">
                <a:hlinkClick r:id="rId3"/>
              </a:rPr>
              <a:t>https://www.womenwhocode.com</a:t>
            </a:r>
            <a:r>
              <a:rPr lang="en-US" dirty="0"/>
              <a:t> </a:t>
            </a:r>
          </a:p>
          <a:p>
            <a:pPr lvl="0" fontAlgn="base"/>
            <a:r>
              <a:rPr lang="en-US" dirty="0"/>
              <a:t>Girls Who Code: </a:t>
            </a:r>
            <a:r>
              <a:rPr lang="en-US" u="sng" dirty="0">
                <a:hlinkClick r:id="rId4"/>
              </a:rPr>
              <a:t>https://girlswhocode.com</a:t>
            </a:r>
            <a:r>
              <a:rPr lang="en-US" dirty="0"/>
              <a:t> </a:t>
            </a:r>
          </a:p>
          <a:p>
            <a:pPr lvl="0" fontAlgn="base"/>
            <a:r>
              <a:rPr lang="en-US" dirty="0"/>
              <a:t>The Anita Borg Institute: </a:t>
            </a:r>
            <a:r>
              <a:rPr lang="en-US" u="sng" dirty="0">
                <a:hlinkClick r:id="rId5"/>
              </a:rPr>
              <a:t>https://anitab.org</a:t>
            </a:r>
            <a:endParaRPr lang="en-US" dirty="0"/>
          </a:p>
          <a:p>
            <a:pPr lvl="0"/>
            <a:r>
              <a:rPr lang="en-US" dirty="0"/>
              <a:t>Project Include: </a:t>
            </a:r>
            <a:r>
              <a:rPr lang="en-US" u="sng" dirty="0">
                <a:hlinkClick r:id="rId6"/>
              </a:rPr>
              <a:t>http://projectinclude.org</a:t>
            </a:r>
            <a:r>
              <a:rPr lang="en-US" dirty="0"/>
              <a:t> </a:t>
            </a:r>
          </a:p>
          <a:p>
            <a:pPr lvl="0"/>
            <a:r>
              <a:rPr lang="en-US" dirty="0"/>
              <a:t>Compassionate Coding: </a:t>
            </a:r>
            <a:r>
              <a:rPr lang="en-US" u="sng" dirty="0">
                <a:hlinkClick r:id="rId7"/>
              </a:rPr>
              <a:t>https://compassionatecoding.com</a:t>
            </a:r>
            <a:r>
              <a:rPr lang="en-US" dirty="0"/>
              <a:t> </a:t>
            </a:r>
          </a:p>
          <a:p>
            <a:pPr lvl="0"/>
            <a:r>
              <a:rPr lang="en-US" dirty="0"/>
              <a:t>&lt;div&gt;</a:t>
            </a:r>
            <a:r>
              <a:rPr lang="en-US" dirty="0" err="1"/>
              <a:t>ersity</a:t>
            </a:r>
            <a:r>
              <a:rPr lang="en-US" dirty="0"/>
              <a:t>: </a:t>
            </a:r>
            <a:r>
              <a:rPr lang="en-US" u="sng" dirty="0">
                <a:hlinkClick r:id="rId8"/>
              </a:rPr>
              <a:t>https://hirediversity.us/</a:t>
            </a:r>
            <a:endParaRPr lang="en-US" dirty="0"/>
          </a:p>
          <a:p>
            <a:pPr lvl="0"/>
            <a:r>
              <a:rPr lang="en-US" dirty="0"/>
              <a:t>Better Allies: </a:t>
            </a:r>
            <a:r>
              <a:rPr lang="en-US" u="sng" dirty="0">
                <a:hlinkClick r:id="rId9"/>
              </a:rPr>
              <a:t>https://maleallies.com</a:t>
            </a:r>
            <a:endParaRPr lang="en-US" dirty="0"/>
          </a:p>
          <a:p>
            <a:pPr lvl="0"/>
            <a:r>
              <a:rPr lang="en-US" dirty="0"/>
              <a:t>Grace Hopper Celebration of Women in Computing: </a:t>
            </a:r>
            <a:r>
              <a:rPr lang="en-US" u="sng" dirty="0">
                <a:hlinkClick r:id="rId10"/>
              </a:rPr>
              <a:t>https://ghc.anitab.org</a:t>
            </a:r>
            <a:r>
              <a:rPr lang="en-US" dirty="0"/>
              <a:t> </a:t>
            </a:r>
          </a:p>
          <a:p>
            <a:pPr lvl="0"/>
            <a:r>
              <a:rPr lang="en-US" dirty="0"/>
              <a:t>Women in Cybersecurity (</a:t>
            </a:r>
            <a:r>
              <a:rPr lang="en-US" dirty="0" err="1"/>
              <a:t>WiCyS</a:t>
            </a:r>
            <a:r>
              <a:rPr lang="en-US" dirty="0"/>
              <a:t>): </a:t>
            </a:r>
            <a:r>
              <a:rPr lang="en-US" u="sng" dirty="0">
                <a:hlinkClick r:id="rId11"/>
              </a:rPr>
              <a:t>https://www.wicys.net/</a:t>
            </a:r>
            <a:endParaRPr lang="en-US" dirty="0"/>
          </a:p>
          <a:p>
            <a:pPr lvl="0"/>
            <a:r>
              <a:rPr lang="en-US" dirty="0"/>
              <a:t>The Diana Initiative: </a:t>
            </a:r>
            <a:r>
              <a:rPr lang="en-US" u="sng" dirty="0">
                <a:hlinkClick r:id="rId12"/>
              </a:rPr>
              <a:t>https://www.dianainitiative.org/</a:t>
            </a:r>
            <a:endParaRPr lang="en-US" dirty="0"/>
          </a:p>
          <a:p>
            <a:pPr lvl="0"/>
            <a:r>
              <a:rPr lang="en-US" dirty="0"/>
              <a:t>Write/Speak/Code: </a:t>
            </a:r>
            <a:r>
              <a:rPr lang="en-US" u="sng" dirty="0">
                <a:hlinkClick r:id="rId13"/>
              </a:rPr>
              <a:t>https://www.writespeakcode.com/</a:t>
            </a:r>
            <a:endParaRPr lang="en-US" dirty="0"/>
          </a:p>
        </p:txBody>
      </p:sp>
      <p:sp>
        <p:nvSpPr>
          <p:cNvPr id="4" name="Footer Placeholder 3">
            <a:extLst>
              <a:ext uri="{FF2B5EF4-FFF2-40B4-BE49-F238E27FC236}">
                <a16:creationId xmlns:a16="http://schemas.microsoft.com/office/drawing/2014/main" id="{221758BD-0051-44E0-8B37-E000F9B8BB16}"/>
              </a:ext>
            </a:extLst>
          </p:cNvPr>
          <p:cNvSpPr>
            <a:spLocks noGrp="1"/>
          </p:cNvSpPr>
          <p:nvPr>
            <p:ph type="ftr" sz="quarter" idx="11"/>
          </p:nvPr>
        </p:nvSpPr>
        <p:spPr/>
        <p:txBody>
          <a:bodyPr/>
          <a:lstStyle/>
          <a:p>
            <a:r>
              <a:rPr lang="en-US"/>
              <a:t>@amaya30 | @futureada | @pnsqc | #pnsqc2018 | #qecamp</a:t>
            </a:r>
            <a:endParaRPr lang="en-US" dirty="0"/>
          </a:p>
        </p:txBody>
      </p:sp>
      <p:pic>
        <p:nvPicPr>
          <p:cNvPr id="13" name="Picture 12">
            <a:extLst>
              <a:ext uri="{FF2B5EF4-FFF2-40B4-BE49-F238E27FC236}">
                <a16:creationId xmlns:a16="http://schemas.microsoft.com/office/drawing/2014/main" id="{9004DE9F-3F1A-4A72-83FC-62FF185FFB2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08812" y="2167807"/>
            <a:ext cx="1447800" cy="702183"/>
          </a:xfrm>
          <a:prstGeom prst="rect">
            <a:avLst/>
          </a:prstGeom>
        </p:spPr>
      </p:pic>
      <p:pic>
        <p:nvPicPr>
          <p:cNvPr id="15" name="Picture 14" descr="A picture containing person&#10;&#10;Description generated with high confidence">
            <a:extLst>
              <a:ext uri="{FF2B5EF4-FFF2-40B4-BE49-F238E27FC236}">
                <a16:creationId xmlns:a16="http://schemas.microsoft.com/office/drawing/2014/main" id="{E2FA9DA3-0D12-4BEF-A695-F9FC689932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65714" y="3575271"/>
            <a:ext cx="1690817" cy="971077"/>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64FC15F3-EBCF-4114-BD21-C35D20959E1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477178" y="3094868"/>
            <a:ext cx="1447800" cy="548891"/>
          </a:xfrm>
          <a:prstGeom prst="rect">
            <a:avLst/>
          </a:prstGeom>
        </p:spPr>
      </p:pic>
      <p:pic>
        <p:nvPicPr>
          <p:cNvPr id="19" name="Picture 18">
            <a:extLst>
              <a:ext uri="{FF2B5EF4-FFF2-40B4-BE49-F238E27FC236}">
                <a16:creationId xmlns:a16="http://schemas.microsoft.com/office/drawing/2014/main" id="{C006CC0D-1A4F-468D-AF63-E9635A7FBAB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61412" y="2100273"/>
            <a:ext cx="1828805" cy="845822"/>
          </a:xfrm>
          <a:prstGeom prst="rect">
            <a:avLst/>
          </a:prstGeom>
        </p:spPr>
      </p:pic>
      <p:pic>
        <p:nvPicPr>
          <p:cNvPr id="21" name="Picture 20" descr="A close up of a sign&#10;&#10;Description generated with high confidence">
            <a:extLst>
              <a:ext uri="{FF2B5EF4-FFF2-40B4-BE49-F238E27FC236}">
                <a16:creationId xmlns:a16="http://schemas.microsoft.com/office/drawing/2014/main" id="{383A93E0-B3A5-4A92-82D9-986544D44A1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47664" y="5000662"/>
            <a:ext cx="2170295" cy="902843"/>
          </a:xfrm>
          <a:prstGeom prst="rect">
            <a:avLst/>
          </a:prstGeom>
        </p:spPr>
      </p:pic>
      <p:pic>
        <p:nvPicPr>
          <p:cNvPr id="25" name="Picture 24" descr="A close up of a sign&#10;&#10;Description generated with very high confidence">
            <a:extLst>
              <a:ext uri="{FF2B5EF4-FFF2-40B4-BE49-F238E27FC236}">
                <a16:creationId xmlns:a16="http://schemas.microsoft.com/office/drawing/2014/main" id="{8319F008-4790-49F6-BACC-D43F11D5AF9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652682" y="3988011"/>
            <a:ext cx="1751012" cy="438652"/>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7B8EDE44-713C-43A1-A428-8BC8F9AE70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11000" t="19061" r="13405" b="19062"/>
          <a:stretch/>
        </p:blipFill>
        <p:spPr>
          <a:xfrm>
            <a:off x="9961508" y="4903476"/>
            <a:ext cx="1217247" cy="996343"/>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102EF8AE-1C02-4C7D-9FBB-7BC9DA9A4B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489017" y="3538200"/>
            <a:ext cx="1296696" cy="1296696"/>
          </a:xfrm>
          <a:prstGeom prst="rect">
            <a:avLst/>
          </a:prstGeom>
        </p:spPr>
      </p:pic>
    </p:spTree>
    <p:extLst>
      <p:ext uri="{BB962C8B-B14F-4D97-AF65-F5344CB8AC3E}">
        <p14:creationId xmlns:p14="http://schemas.microsoft.com/office/powerpoint/2010/main" val="391339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500"/>
                                        <p:tgtEl>
                                          <p:spTgt spid="11">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xEl>
                                              <p:pRg st="4" end="4"/>
                                            </p:txEl>
                                          </p:spTgt>
                                        </p:tgtEl>
                                        <p:attrNameLst>
                                          <p:attrName>style.visibility</p:attrName>
                                        </p:attrNameLst>
                                      </p:cBhvr>
                                      <p:to>
                                        <p:strVal val="visible"/>
                                      </p:to>
                                    </p:set>
                                    <p:animEffect transition="in" filter="fade">
                                      <p:cBhvr>
                                        <p:cTn id="36" dur="500"/>
                                        <p:tgtEl>
                                          <p:spTgt spid="11">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xEl>
                                              <p:pRg st="5" end="5"/>
                                            </p:txEl>
                                          </p:spTgt>
                                        </p:tgtEl>
                                        <p:attrNameLst>
                                          <p:attrName>style.visibility</p:attrName>
                                        </p:attrNameLst>
                                      </p:cBhvr>
                                      <p:to>
                                        <p:strVal val="visible"/>
                                      </p:to>
                                    </p:set>
                                    <p:animEffect transition="in" filter="fade">
                                      <p:cBhvr>
                                        <p:cTn id="44" dur="500"/>
                                        <p:tgtEl>
                                          <p:spTgt spid="11">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xEl>
                                              <p:pRg st="6" end="6"/>
                                            </p:txEl>
                                          </p:spTgt>
                                        </p:tgtEl>
                                        <p:attrNameLst>
                                          <p:attrName>style.visibility</p:attrName>
                                        </p:attrNameLst>
                                      </p:cBhvr>
                                      <p:to>
                                        <p:strVal val="visible"/>
                                      </p:to>
                                    </p:set>
                                    <p:animEffect transition="in" filter="fade">
                                      <p:cBhvr>
                                        <p:cTn id="52" dur="500"/>
                                        <p:tgtEl>
                                          <p:spTgt spid="11">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xEl>
                                              <p:pRg st="7" end="7"/>
                                            </p:txEl>
                                          </p:spTgt>
                                        </p:tgtEl>
                                        <p:attrNameLst>
                                          <p:attrName>style.visibility</p:attrName>
                                        </p:attrNameLst>
                                      </p:cBhvr>
                                      <p:to>
                                        <p:strVal val="visible"/>
                                      </p:to>
                                    </p:set>
                                    <p:animEffect transition="in" filter="fade">
                                      <p:cBhvr>
                                        <p:cTn id="57" dur="500"/>
                                        <p:tgtEl>
                                          <p:spTgt spid="11">
                                            <p:txEl>
                                              <p:pRg st="7" end="7"/>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
                                            <p:txEl>
                                              <p:pRg st="8" end="8"/>
                                            </p:txEl>
                                          </p:spTgt>
                                        </p:tgtEl>
                                        <p:attrNameLst>
                                          <p:attrName>style.visibility</p:attrName>
                                        </p:attrNameLst>
                                      </p:cBhvr>
                                      <p:to>
                                        <p:strVal val="visible"/>
                                      </p:to>
                                    </p:set>
                                    <p:animEffect transition="in" filter="fade">
                                      <p:cBhvr>
                                        <p:cTn id="65" dur="500"/>
                                        <p:tgtEl>
                                          <p:spTgt spid="11">
                                            <p:txEl>
                                              <p:pRg st="8" end="8"/>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1">
                                            <p:txEl>
                                              <p:pRg st="9" end="9"/>
                                            </p:txEl>
                                          </p:spTgt>
                                        </p:tgtEl>
                                        <p:attrNameLst>
                                          <p:attrName>style.visibility</p:attrName>
                                        </p:attrNameLst>
                                      </p:cBhvr>
                                      <p:to>
                                        <p:strVal val="visible"/>
                                      </p:to>
                                    </p:set>
                                    <p:animEffect transition="in" filter="fade">
                                      <p:cBhvr>
                                        <p:cTn id="73" dur="500"/>
                                        <p:tgtEl>
                                          <p:spTgt spid="11">
                                            <p:txEl>
                                              <p:pRg st="9" end="9"/>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1">
                                            <p:txEl>
                                              <p:pRg st="10" end="10"/>
                                            </p:txEl>
                                          </p:spTgt>
                                        </p:tgtEl>
                                        <p:attrNameLst>
                                          <p:attrName>style.visibility</p:attrName>
                                        </p:attrNameLst>
                                      </p:cBhvr>
                                      <p:to>
                                        <p:strVal val="visible"/>
                                      </p:to>
                                    </p:set>
                                    <p:animEffect transition="in" filter="fade">
                                      <p:cBhvr>
                                        <p:cTn id="81" dur="500"/>
                                        <p:tgtEl>
                                          <p:spTgt spid="11">
                                            <p:txEl>
                                              <p:pRg st="10" end="10"/>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CCF0-0444-4D74-B219-F343D95581C3}"/>
              </a:ext>
            </a:extLst>
          </p:cNvPr>
          <p:cNvSpPr>
            <a:spLocks noGrp="1"/>
          </p:cNvSpPr>
          <p:nvPr>
            <p:ph type="title"/>
          </p:nvPr>
        </p:nvSpPr>
        <p:spPr/>
        <p:txBody>
          <a:bodyPr/>
          <a:lstStyle/>
          <a:p>
            <a:r>
              <a:rPr lang="en-US" dirty="0"/>
              <a:t>Wrap Up</a:t>
            </a:r>
          </a:p>
        </p:txBody>
      </p:sp>
      <p:sp>
        <p:nvSpPr>
          <p:cNvPr id="3" name="Text Placeholder 2">
            <a:extLst>
              <a:ext uri="{FF2B5EF4-FFF2-40B4-BE49-F238E27FC236}">
                <a16:creationId xmlns:a16="http://schemas.microsoft.com/office/drawing/2014/main" id="{638128CB-7FB7-4D82-945D-298C7C61444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F82B0F3-552E-47CC-9F2E-548329DFC1D4}"/>
              </a:ext>
            </a:extLst>
          </p:cNvPr>
          <p:cNvSpPr>
            <a:spLocks noGrp="1"/>
          </p:cNvSpPr>
          <p:nvPr>
            <p:ph type="ftr" sz="quarter" idx="11"/>
          </p:nvPr>
        </p:nvSpPr>
        <p:spPr/>
        <p:txBody>
          <a:bodyPr/>
          <a:lstStyle/>
          <a:p>
            <a:r>
              <a:rPr lang="en-US"/>
              <a:t>@amaya30 | @futureada | @pnsqc | #pnsqc2018 | #qecamp</a:t>
            </a:r>
          </a:p>
        </p:txBody>
      </p:sp>
    </p:spTree>
    <p:extLst>
      <p:ext uri="{BB962C8B-B14F-4D97-AF65-F5344CB8AC3E}">
        <p14:creationId xmlns:p14="http://schemas.microsoft.com/office/powerpoint/2010/main" val="35414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7C85-94E2-456B-B17E-189EA7E17F97}"/>
              </a:ext>
            </a:extLst>
          </p:cNvPr>
          <p:cNvSpPr>
            <a:spLocks noGrp="1"/>
          </p:cNvSpPr>
          <p:nvPr>
            <p:ph type="title"/>
          </p:nvPr>
        </p:nvSpPr>
        <p:spPr/>
        <p:txBody>
          <a:bodyPr/>
          <a:lstStyle/>
          <a:p>
            <a:r>
              <a:rPr lang="en-US" dirty="0"/>
              <a:t>It’s All About The People</a:t>
            </a:r>
          </a:p>
        </p:txBody>
      </p:sp>
      <p:sp>
        <p:nvSpPr>
          <p:cNvPr id="3" name="Content Placeholder 2">
            <a:extLst>
              <a:ext uri="{FF2B5EF4-FFF2-40B4-BE49-F238E27FC236}">
                <a16:creationId xmlns:a16="http://schemas.microsoft.com/office/drawing/2014/main" id="{24201F54-3273-4F32-8267-4F963D0F3FAB}"/>
              </a:ext>
            </a:extLst>
          </p:cNvPr>
          <p:cNvSpPr>
            <a:spLocks noGrp="1"/>
          </p:cNvSpPr>
          <p:nvPr>
            <p:ph sz="half" idx="1"/>
          </p:nvPr>
        </p:nvSpPr>
        <p:spPr/>
        <p:txBody>
          <a:bodyPr/>
          <a:lstStyle/>
          <a:p>
            <a:r>
              <a:rPr lang="en-US" dirty="0"/>
              <a:t>Creativity + Innovation </a:t>
            </a:r>
            <a:r>
              <a:rPr lang="en-US" dirty="0">
                <a:sym typeface="Wingdings" panose="05000000000000000000" pitchFamily="2" charset="2"/>
              </a:rPr>
              <a:t> Software</a:t>
            </a:r>
          </a:p>
          <a:p>
            <a:r>
              <a:rPr lang="en-US" dirty="0">
                <a:sym typeface="Wingdings" panose="05000000000000000000" pitchFamily="2" charset="2"/>
              </a:rPr>
              <a:t>Software is built </a:t>
            </a:r>
            <a:r>
              <a:rPr lang="en-US" b="1" dirty="0">
                <a:sym typeface="Wingdings" panose="05000000000000000000" pitchFamily="2" charset="2"/>
              </a:rPr>
              <a:t>BY</a:t>
            </a:r>
            <a:r>
              <a:rPr lang="en-US" dirty="0">
                <a:sym typeface="Wingdings" panose="05000000000000000000" pitchFamily="2" charset="2"/>
              </a:rPr>
              <a:t> people and </a:t>
            </a:r>
            <a:r>
              <a:rPr lang="en-US" b="1" dirty="0">
                <a:sym typeface="Wingdings" panose="05000000000000000000" pitchFamily="2" charset="2"/>
              </a:rPr>
              <a:t>FOR</a:t>
            </a:r>
            <a:r>
              <a:rPr lang="en-US" dirty="0">
                <a:sym typeface="Wingdings" panose="05000000000000000000" pitchFamily="2" charset="2"/>
              </a:rPr>
              <a:t> people</a:t>
            </a:r>
          </a:p>
          <a:p>
            <a:r>
              <a:rPr lang="en-US" dirty="0">
                <a:sym typeface="Wingdings" panose="05000000000000000000" pitchFamily="2" charset="2"/>
              </a:rPr>
              <a:t>Critically important we have the people building the software represent the people who will be using our software</a:t>
            </a:r>
          </a:p>
          <a:p>
            <a:r>
              <a:rPr lang="en-US" dirty="0">
                <a:sym typeface="Wingdings" panose="05000000000000000000" pitchFamily="2" charset="2"/>
              </a:rPr>
              <a:t>Diverse team members is the best way to have broad perspectives for creative problem solving and increased innovation</a:t>
            </a:r>
          </a:p>
          <a:p>
            <a:r>
              <a:rPr lang="en-US" dirty="0">
                <a:sym typeface="Wingdings" panose="05000000000000000000" pitchFamily="2" charset="2"/>
              </a:rPr>
              <a:t>Quality software isn’t just about a low bug count, it’s about building the right product</a:t>
            </a:r>
          </a:p>
        </p:txBody>
      </p:sp>
      <p:pic>
        <p:nvPicPr>
          <p:cNvPr id="7" name="Content Placeholder 6" descr="A group of people posing for the camera&#10;&#10;Description generated with very high confidence">
            <a:extLst>
              <a:ext uri="{FF2B5EF4-FFF2-40B4-BE49-F238E27FC236}">
                <a16:creationId xmlns:a16="http://schemas.microsoft.com/office/drawing/2014/main" id="{8594692C-B9FF-4871-BD5C-B35D76CA5639}"/>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824662" y="2193925"/>
            <a:ext cx="4024313" cy="4024313"/>
          </a:xfrm>
          <a:prstGeom prst="rect">
            <a:avLst/>
          </a:prstGeom>
          <a:ln w="38100">
            <a:solidFill>
              <a:schemeClr val="tx1"/>
            </a:solid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A750F31C-131F-49FF-94E0-1D8FEAF2B795}"/>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144954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566342-8A92-463F-AE83-7144EC78B729}"/>
              </a:ext>
            </a:extLst>
          </p:cNvPr>
          <p:cNvSpPr>
            <a:spLocks noGrp="1"/>
          </p:cNvSpPr>
          <p:nvPr>
            <p:ph type="title"/>
          </p:nvPr>
        </p:nvSpPr>
        <p:spPr>
          <a:xfrm>
            <a:off x="1446212" y="1387503"/>
            <a:ext cx="10056992" cy="669898"/>
          </a:xfrm>
        </p:spPr>
        <p:txBody>
          <a:bodyPr/>
          <a:lstStyle/>
          <a:p>
            <a:r>
              <a:rPr lang="en-US" dirty="0"/>
              <a:t>Next Steps</a:t>
            </a:r>
          </a:p>
        </p:txBody>
      </p:sp>
      <p:pic>
        <p:nvPicPr>
          <p:cNvPr id="8" name="Content Placeholder 7" descr="A person holding a cat&#10;&#10;Description generated with very high confidence">
            <a:extLst>
              <a:ext uri="{FF2B5EF4-FFF2-40B4-BE49-F238E27FC236}">
                <a16:creationId xmlns:a16="http://schemas.microsoft.com/office/drawing/2014/main" id="{AE7D6898-E9F3-4432-BD41-F079A7A6682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65212" y="2193925"/>
            <a:ext cx="2685314" cy="4024313"/>
          </a:xfrm>
          <a:prstGeom prst="rect">
            <a:avLst/>
          </a:prstGeom>
          <a:ln w="38100">
            <a:solidFill>
              <a:schemeClr val="tx1"/>
            </a:solidFill>
          </a:ln>
          <a:effectLst>
            <a:outerShdw blurRad="292100" dist="139700" dir="2700000" algn="tl" rotWithShape="0">
              <a:srgbClr val="333333">
                <a:alpha val="65000"/>
              </a:srgbClr>
            </a:outerShdw>
          </a:effectLst>
        </p:spPr>
      </p:pic>
      <p:sp>
        <p:nvSpPr>
          <p:cNvPr id="6" name="Content Placeholder 5">
            <a:extLst>
              <a:ext uri="{FF2B5EF4-FFF2-40B4-BE49-F238E27FC236}">
                <a16:creationId xmlns:a16="http://schemas.microsoft.com/office/drawing/2014/main" id="{18499A68-7E75-408B-8AC7-4E9414BC6C10}"/>
              </a:ext>
            </a:extLst>
          </p:cNvPr>
          <p:cNvSpPr>
            <a:spLocks noGrp="1"/>
          </p:cNvSpPr>
          <p:nvPr>
            <p:ph sz="half" idx="2"/>
          </p:nvPr>
        </p:nvSpPr>
        <p:spPr>
          <a:xfrm>
            <a:off x="4265613" y="2194560"/>
            <a:ext cx="7237592" cy="4024125"/>
          </a:xfrm>
        </p:spPr>
        <p:txBody>
          <a:bodyPr>
            <a:normAutofit lnSpcReduction="10000"/>
          </a:bodyPr>
          <a:lstStyle/>
          <a:p>
            <a:r>
              <a:rPr lang="en-US" dirty="0"/>
              <a:t>Simple steps:</a:t>
            </a:r>
          </a:p>
          <a:p>
            <a:pPr lvl="1"/>
            <a:r>
              <a:rPr lang="en-US" dirty="0"/>
              <a:t>Use inclusive language</a:t>
            </a:r>
          </a:p>
          <a:p>
            <a:pPr lvl="1"/>
            <a:r>
              <a:rPr lang="en-US" dirty="0"/>
              <a:t>Be mindful of unconscious bias</a:t>
            </a:r>
          </a:p>
          <a:p>
            <a:r>
              <a:rPr lang="en-US" dirty="0"/>
              <a:t>Bigger steps:</a:t>
            </a:r>
          </a:p>
          <a:p>
            <a:pPr lvl="1"/>
            <a:r>
              <a:rPr lang="en-US" dirty="0"/>
              <a:t>Foster an inclusive environment</a:t>
            </a:r>
          </a:p>
          <a:p>
            <a:pPr lvl="1"/>
            <a:r>
              <a:rPr lang="en-US" dirty="0"/>
              <a:t>Have strong work policies</a:t>
            </a:r>
          </a:p>
          <a:p>
            <a:pPr lvl="1"/>
            <a:r>
              <a:rPr lang="en-US" dirty="0"/>
              <a:t>Safe reporting methods</a:t>
            </a:r>
          </a:p>
          <a:p>
            <a:pPr lvl="1"/>
            <a:r>
              <a:rPr lang="en-US" dirty="0"/>
              <a:t>Empathetic leadership</a:t>
            </a:r>
          </a:p>
          <a:p>
            <a:r>
              <a:rPr lang="en-US" dirty="0"/>
              <a:t>All these efforts lead to a stronger, more innovative team which will ultimately produce better software and better bottom-lines</a:t>
            </a:r>
          </a:p>
          <a:p>
            <a:r>
              <a:rPr lang="en-US" dirty="0"/>
              <a:t>Help create a space where diverse individuals want to be</a:t>
            </a:r>
          </a:p>
          <a:p>
            <a:endParaRPr lang="en-US" dirty="0"/>
          </a:p>
        </p:txBody>
      </p:sp>
      <p:sp>
        <p:nvSpPr>
          <p:cNvPr id="4" name="Footer Placeholder 3">
            <a:extLst>
              <a:ext uri="{FF2B5EF4-FFF2-40B4-BE49-F238E27FC236}">
                <a16:creationId xmlns:a16="http://schemas.microsoft.com/office/drawing/2014/main" id="{B39CF52F-E5AF-432E-A385-232352E72ED5}"/>
              </a:ext>
            </a:extLst>
          </p:cNvPr>
          <p:cNvSpPr>
            <a:spLocks noGrp="1"/>
          </p:cNvSpPr>
          <p:nvPr>
            <p:ph type="ftr" sz="quarter" idx="11"/>
          </p:nvPr>
        </p:nvSpPr>
        <p:spPr>
          <a:xfrm>
            <a:off x="685620" y="6355846"/>
            <a:ext cx="10817583" cy="365125"/>
          </a:xfrm>
        </p:spPr>
        <p:txBody>
          <a:bodyPr/>
          <a:lstStyle/>
          <a:p>
            <a:r>
              <a:rPr lang="en-US"/>
              <a:t>@amaya30 | @futureada | @pnsqc | #pnsqc2018 | #qecamp</a:t>
            </a:r>
            <a:endParaRPr lang="en-US" dirty="0"/>
          </a:p>
        </p:txBody>
      </p:sp>
    </p:spTree>
    <p:extLst>
      <p:ext uri="{BB962C8B-B14F-4D97-AF65-F5344CB8AC3E}">
        <p14:creationId xmlns:p14="http://schemas.microsoft.com/office/powerpoint/2010/main" val="594796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Effect transition="in" filter="fade">
                                      <p:cBhvr>
                                        <p:cTn id="55"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B2D441-0E7D-43A8-A044-8C732C884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ack and red text&#10;&#10;Description generated with high confidence">
            <a:extLst>
              <a:ext uri="{FF2B5EF4-FFF2-40B4-BE49-F238E27FC236}">
                <a16:creationId xmlns:a16="http://schemas.microsoft.com/office/drawing/2014/main" id="{DB609EC5-E44E-4CD3-9277-E243BB6600F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1441450"/>
          </a:xfrm>
          <a:prstGeom prst="rect">
            <a:avLst/>
          </a:prstGeom>
        </p:spPr>
      </p:pic>
      <p:sp>
        <p:nvSpPr>
          <p:cNvPr id="2" name="Title 1">
            <a:extLst>
              <a:ext uri="{FF2B5EF4-FFF2-40B4-BE49-F238E27FC236}">
                <a16:creationId xmlns:a16="http://schemas.microsoft.com/office/drawing/2014/main" id="{CDF072C9-5C88-48F7-8CD6-BDE8F0CD8526}"/>
              </a:ext>
            </a:extLst>
          </p:cNvPr>
          <p:cNvSpPr>
            <a:spLocks noGrp="1"/>
          </p:cNvSpPr>
          <p:nvPr>
            <p:ph type="title"/>
          </p:nvPr>
        </p:nvSpPr>
        <p:spPr>
          <a:xfrm>
            <a:off x="685620" y="1371600"/>
            <a:ext cx="5302914" cy="685800"/>
          </a:xfrm>
        </p:spPr>
        <p:txBody>
          <a:bodyPr>
            <a:normAutofit/>
          </a:bodyPr>
          <a:lstStyle/>
          <a:p>
            <a:pPr algn="l"/>
            <a:r>
              <a:rPr lang="en-US" sz="3200" dirty="0"/>
              <a:t>Helpful Books</a:t>
            </a:r>
          </a:p>
        </p:txBody>
      </p:sp>
      <p:sp>
        <p:nvSpPr>
          <p:cNvPr id="3" name="Content Placeholder 2">
            <a:extLst>
              <a:ext uri="{FF2B5EF4-FFF2-40B4-BE49-F238E27FC236}">
                <a16:creationId xmlns:a16="http://schemas.microsoft.com/office/drawing/2014/main" id="{E1FFF2B6-BB97-44DD-8C21-3D230CB779A9}"/>
              </a:ext>
            </a:extLst>
          </p:cNvPr>
          <p:cNvSpPr>
            <a:spLocks noGrp="1"/>
          </p:cNvSpPr>
          <p:nvPr>
            <p:ph idx="1"/>
          </p:nvPr>
        </p:nvSpPr>
        <p:spPr>
          <a:xfrm>
            <a:off x="685621" y="2194560"/>
            <a:ext cx="5302914" cy="3979997"/>
          </a:xfrm>
        </p:spPr>
        <p:txBody>
          <a:bodyPr>
            <a:normAutofit/>
          </a:bodyPr>
          <a:lstStyle/>
          <a:p>
            <a:r>
              <a:rPr lang="en-US" sz="2400" dirty="0">
                <a:latin typeface="Arial" panose="020B0604020202020204" pitchFamily="34" charset="0"/>
                <a:cs typeface="Arial" panose="020B0604020202020204" pitchFamily="34" charset="0"/>
                <a:hlinkClick r:id="rId3"/>
              </a:rPr>
              <a:t>Inclusion: Diversity, The New Workplace &amp; The Will To Change by Jennifer Brown</a:t>
            </a:r>
            <a:r>
              <a:rPr lang="en-US" sz="2400" dirty="0">
                <a:latin typeface="Arial" panose="020B0604020202020204" pitchFamily="34" charset="0"/>
                <a:cs typeface="Arial" panose="020B0604020202020204" pitchFamily="34" charset="0"/>
              </a:rPr>
              <a:t> </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a:p>
            <a:r>
              <a:rPr lang="en-US" sz="2400" dirty="0">
                <a:hlinkClick r:id="rId4"/>
              </a:rPr>
              <a:t>The New Alpha: Join the Rising Movement of Influencers and Changemakers Who are Redefining Leadership by Danielle Harlan</a:t>
            </a:r>
            <a:endParaRPr lang="en-US" sz="2400" dirty="0"/>
          </a:p>
          <a:p>
            <a:endParaRPr lang="en-US" sz="2400" dirty="0"/>
          </a:p>
        </p:txBody>
      </p:sp>
      <p:sp>
        <p:nvSpPr>
          <p:cNvPr id="17" name="Rectangle 16">
            <a:extLst>
              <a:ext uri="{FF2B5EF4-FFF2-40B4-BE49-F238E27FC236}">
                <a16:creationId xmlns:a16="http://schemas.microsoft.com/office/drawing/2014/main" id="{7B497FEE-E5AC-42FF-90F7-2C8487F61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9881" y="488844"/>
            <a:ext cx="2687041" cy="3506830"/>
          </a:xfrm>
          <a:prstGeom prst="rect">
            <a:avLst/>
          </a:prstGeom>
          <a:solidFill>
            <a:srgbClr val="FFFFFF"/>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generated with high confidence">
            <a:extLst>
              <a:ext uri="{FF2B5EF4-FFF2-40B4-BE49-F238E27FC236}">
                <a16:creationId xmlns:a16="http://schemas.microsoft.com/office/drawing/2014/main" id="{D751B288-5D2A-4F88-B620-84077B147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9811" y="633592"/>
            <a:ext cx="2147037" cy="3217333"/>
          </a:xfrm>
          <a:prstGeom prst="rect">
            <a:avLst/>
          </a:prstGeom>
        </p:spPr>
      </p:pic>
      <p:sp>
        <p:nvSpPr>
          <p:cNvPr id="19" name="Round Single Corner Rectangle 24">
            <a:extLst>
              <a:ext uri="{FF2B5EF4-FFF2-40B4-BE49-F238E27FC236}">
                <a16:creationId xmlns:a16="http://schemas.microsoft.com/office/drawing/2014/main" id="{C651479D-6D3B-4F7C-8DDD-182B15A03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5364" y="916605"/>
            <a:ext cx="1997839" cy="2230427"/>
          </a:xfrm>
          <a:prstGeom prst="round1Rect">
            <a:avLst>
              <a:gd name="adj" fmla="val 1129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Single Corner Rectangle 23">
            <a:extLst>
              <a:ext uri="{FF2B5EF4-FFF2-40B4-BE49-F238E27FC236}">
                <a16:creationId xmlns:a16="http://schemas.microsoft.com/office/drawing/2014/main" id="{80B0BA38-5CAE-4445-9D6B-E1875E96B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6964672" y="4164747"/>
            <a:ext cx="2346898" cy="1755606"/>
          </a:xfrm>
          <a:prstGeom prst="round1Rect">
            <a:avLst>
              <a:gd name="adj" fmla="val 1129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FFC3B50-C64E-4724-9992-03FFB8D88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84098" y="3301139"/>
            <a:ext cx="2220222" cy="3027524"/>
          </a:xfrm>
          <a:prstGeom prst="rect">
            <a:avLst/>
          </a:prstGeom>
          <a:solidFill>
            <a:srgbClr val="FFFFFF"/>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8CEBDC-54F3-495B-AF84-5A45376539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6254" y="3475333"/>
            <a:ext cx="1804210" cy="2695511"/>
          </a:xfrm>
          <a:prstGeom prst="rect">
            <a:avLst/>
          </a:prstGeom>
        </p:spPr>
      </p:pic>
      <p:sp>
        <p:nvSpPr>
          <p:cNvPr id="4" name="Footer Placeholder 3">
            <a:extLst>
              <a:ext uri="{FF2B5EF4-FFF2-40B4-BE49-F238E27FC236}">
                <a16:creationId xmlns:a16="http://schemas.microsoft.com/office/drawing/2014/main" id="{EA667BF9-F94F-4207-B225-CAC6FA9C69DC}"/>
              </a:ext>
            </a:extLst>
          </p:cNvPr>
          <p:cNvSpPr>
            <a:spLocks noGrp="1"/>
          </p:cNvSpPr>
          <p:nvPr>
            <p:ph type="ftr" sz="quarter" idx="11"/>
          </p:nvPr>
        </p:nvSpPr>
        <p:spPr>
          <a:xfrm>
            <a:off x="685621" y="6355845"/>
            <a:ext cx="7770376" cy="365125"/>
          </a:xfrm>
        </p:spPr>
        <p:txBody>
          <a:bodyPr>
            <a:normAutofit/>
          </a:bodyPr>
          <a:lstStyle/>
          <a:p>
            <a:pPr>
              <a:lnSpc>
                <a:spcPct val="90000"/>
              </a:lnSpc>
              <a:spcAft>
                <a:spcPts val="600"/>
              </a:spcAft>
            </a:pPr>
            <a:r>
              <a:rPr lang="en-US"/>
              <a:t>@amaya30 | @futureada | @pnsqc | #pnsqc2018 | #qecamp</a:t>
            </a:r>
          </a:p>
        </p:txBody>
      </p:sp>
    </p:spTree>
    <p:extLst>
      <p:ext uri="{BB962C8B-B14F-4D97-AF65-F5344CB8AC3E}">
        <p14:creationId xmlns:p14="http://schemas.microsoft.com/office/powerpoint/2010/main" val="3990939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9D5FD-AA22-4AC8-BF36-DC3BCA3CA9D0}"/>
              </a:ext>
            </a:extLst>
          </p:cNvPr>
          <p:cNvSpPr>
            <a:spLocks noGrp="1"/>
          </p:cNvSpPr>
          <p:nvPr>
            <p:ph type="title"/>
          </p:nvPr>
        </p:nvSpPr>
        <p:spPr/>
        <p:txBody>
          <a:bodyPr/>
          <a:lstStyle/>
          <a:p>
            <a:r>
              <a:rPr lang="en-US" dirty="0"/>
              <a:t>Helpful Resources</a:t>
            </a:r>
          </a:p>
        </p:txBody>
      </p:sp>
      <p:sp>
        <p:nvSpPr>
          <p:cNvPr id="3" name="Content Placeholder 2">
            <a:extLst>
              <a:ext uri="{FF2B5EF4-FFF2-40B4-BE49-F238E27FC236}">
                <a16:creationId xmlns:a16="http://schemas.microsoft.com/office/drawing/2014/main" id="{AE195C92-6326-44A3-9D62-94D3F54B0BB3}"/>
              </a:ext>
            </a:extLst>
          </p:cNvPr>
          <p:cNvSpPr>
            <a:spLocks noGrp="1"/>
          </p:cNvSpPr>
          <p:nvPr>
            <p:ph idx="1"/>
          </p:nvPr>
        </p:nvSpPr>
        <p:spPr/>
        <p:txBody>
          <a:bodyPr>
            <a:normAutofit fontScale="85000" lnSpcReduction="20000"/>
          </a:bodyPr>
          <a:lstStyle/>
          <a:p>
            <a:r>
              <a:rPr lang="en-US" sz="2400" dirty="0"/>
              <a:t>“The 3 Research-Backed Benefits of Diversity That Guide Our Team Growth.”</a:t>
            </a:r>
            <a:br>
              <a:rPr lang="en-US" sz="2400" dirty="0"/>
            </a:br>
            <a:r>
              <a:rPr lang="en-US" sz="2400" u="sng" dirty="0">
                <a:hlinkClick r:id="rId2"/>
              </a:rPr>
              <a:t>https://open.buffer.com/diversity-benefits/</a:t>
            </a:r>
            <a:r>
              <a:rPr lang="en-US" sz="2400" dirty="0"/>
              <a:t> </a:t>
            </a:r>
          </a:p>
          <a:p>
            <a:r>
              <a:rPr lang="en-US" sz="2400" dirty="0"/>
              <a:t>“An Incomplete Guide to Inclusive Language for Startups and Tech.”</a:t>
            </a:r>
            <a:br>
              <a:rPr lang="en-US" sz="2400" dirty="0"/>
            </a:br>
            <a:r>
              <a:rPr lang="en-US" sz="2400" u="sng" dirty="0">
                <a:hlinkClick r:id="rId3"/>
              </a:rPr>
              <a:t>https://open.buffer.com/inclusive-language-tech/</a:t>
            </a:r>
            <a:r>
              <a:rPr lang="en-US" sz="2400" dirty="0"/>
              <a:t> </a:t>
            </a:r>
          </a:p>
          <a:p>
            <a:r>
              <a:rPr lang="en-US" sz="2400" dirty="0"/>
              <a:t>“HOWTO recruit and retain women in tech workplaces.”</a:t>
            </a:r>
            <a:br>
              <a:rPr lang="en-US" sz="2400" dirty="0"/>
            </a:br>
            <a:r>
              <a:rPr lang="en-US" sz="2400" u="sng" dirty="0">
                <a:hlinkClick r:id="rId4"/>
              </a:rPr>
              <a:t>http://geekfeminism.wikia.com/wiki/HOWTO_recruit_and_retain_women_in_tech_workplaces</a:t>
            </a:r>
            <a:endParaRPr lang="en-US" sz="2400" u="sng" dirty="0"/>
          </a:p>
          <a:p>
            <a:r>
              <a:rPr lang="en-US" sz="2400" dirty="0"/>
              <a:t>Harvard Business Review: “How Diversity Can Drive Innovation.”</a:t>
            </a:r>
            <a:br>
              <a:rPr lang="en-US" sz="2400" dirty="0"/>
            </a:br>
            <a:r>
              <a:rPr lang="en-US" sz="2400" u="sng" dirty="0">
                <a:hlinkClick r:id="rId5"/>
              </a:rPr>
              <a:t>https://hbr.org/2013/12/how-diversity-can-drive-innovation</a:t>
            </a:r>
            <a:r>
              <a:rPr lang="en-US" sz="2400" dirty="0"/>
              <a:t> </a:t>
            </a:r>
          </a:p>
          <a:p>
            <a:r>
              <a:rPr lang="en-US" dirty="0"/>
              <a:t>Forbes Coaches Council: “13 Effective Ways to Educate Employees on Diversity.”</a:t>
            </a:r>
            <a:br>
              <a:rPr lang="en-US" dirty="0"/>
            </a:br>
            <a:r>
              <a:rPr lang="en-US" u="sng" dirty="0">
                <a:hlinkClick r:id="rId6"/>
              </a:rPr>
              <a:t>https://www.forbes.com/sites/forbescoachescouncil/2018/06/28/13-effective-ways-your-organization-can-educate-employees-on-diversity/#4624a51756ab</a:t>
            </a:r>
            <a:endParaRPr lang="en-US" u="sng" dirty="0"/>
          </a:p>
          <a:p>
            <a:r>
              <a:rPr lang="en-US" dirty="0"/>
              <a:t>“A Call for More Inclusive, Empathetic Leadership.”</a:t>
            </a:r>
            <a:br>
              <a:rPr lang="en-US" dirty="0"/>
            </a:br>
            <a:r>
              <a:rPr lang="en-US" u="sng" dirty="0">
                <a:hlinkClick r:id="rId7"/>
              </a:rPr>
              <a:t>https://www.nais.org/learn/independent-ideas/november-2016/a-call-for-more-inclusive,-empathetic-leadership/</a:t>
            </a:r>
            <a:endParaRPr lang="en-US" dirty="0"/>
          </a:p>
          <a:p>
            <a:endParaRPr lang="en-US" sz="2400" dirty="0"/>
          </a:p>
          <a:p>
            <a:endParaRPr lang="en-US" dirty="0"/>
          </a:p>
        </p:txBody>
      </p:sp>
      <p:sp>
        <p:nvSpPr>
          <p:cNvPr id="4" name="Footer Placeholder 3">
            <a:extLst>
              <a:ext uri="{FF2B5EF4-FFF2-40B4-BE49-F238E27FC236}">
                <a16:creationId xmlns:a16="http://schemas.microsoft.com/office/drawing/2014/main" id="{C966FA08-5C99-441B-8388-EDD0674F86C3}"/>
              </a:ext>
            </a:extLst>
          </p:cNvPr>
          <p:cNvSpPr>
            <a:spLocks noGrp="1"/>
          </p:cNvSpPr>
          <p:nvPr>
            <p:ph type="ftr" sz="quarter" idx="11"/>
          </p:nvPr>
        </p:nvSpPr>
        <p:spPr/>
        <p:txBody>
          <a:bodyPr/>
          <a:lstStyle/>
          <a:p>
            <a:r>
              <a:rPr lang="en-US" dirty="0"/>
              <a:t>@amaya30 | @</a:t>
            </a:r>
            <a:r>
              <a:rPr lang="en-US" dirty="0" err="1"/>
              <a:t>futureada</a:t>
            </a:r>
            <a:r>
              <a:rPr lang="en-US" dirty="0"/>
              <a:t> | @</a:t>
            </a:r>
            <a:r>
              <a:rPr lang="en-US" dirty="0" err="1"/>
              <a:t>pnsqc</a:t>
            </a:r>
            <a:r>
              <a:rPr lang="en-US" dirty="0"/>
              <a:t> | #pnsqc2018 | #</a:t>
            </a:r>
            <a:r>
              <a:rPr lang="en-US" dirty="0" err="1"/>
              <a:t>qecamp</a:t>
            </a:r>
            <a:endParaRPr lang="en-US" dirty="0"/>
          </a:p>
        </p:txBody>
      </p:sp>
    </p:spTree>
    <p:extLst>
      <p:ext uri="{BB962C8B-B14F-4D97-AF65-F5344CB8AC3E}">
        <p14:creationId xmlns:p14="http://schemas.microsoft.com/office/powerpoint/2010/main" val="396637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Connect!</a:t>
            </a:r>
          </a:p>
        </p:txBody>
      </p:sp>
      <p:sp>
        <p:nvSpPr>
          <p:cNvPr id="9" name="Text Placeholder 8">
            <a:extLst>
              <a:ext uri="{FF2B5EF4-FFF2-40B4-BE49-F238E27FC236}">
                <a16:creationId xmlns:a16="http://schemas.microsoft.com/office/drawing/2014/main" id="{0070E89E-CED8-465E-8E33-FBF301484A99}"/>
              </a:ext>
            </a:extLst>
          </p:cNvPr>
          <p:cNvSpPr>
            <a:spLocks noGrp="1"/>
          </p:cNvSpPr>
          <p:nvPr>
            <p:ph type="body" idx="1"/>
          </p:nvPr>
        </p:nvSpPr>
        <p:spPr>
          <a:xfrm>
            <a:off x="685621" y="2202080"/>
            <a:ext cx="3455532" cy="617320"/>
          </a:xfrm>
        </p:spPr>
        <p:txBody>
          <a:bodyPr/>
          <a:lstStyle/>
          <a:p>
            <a:r>
              <a:rPr lang="en-US" dirty="0"/>
              <a:t>Rebecca Long</a:t>
            </a:r>
          </a:p>
        </p:txBody>
      </p:sp>
      <p:sp>
        <p:nvSpPr>
          <p:cNvPr id="12" name="Text Placeholder 11">
            <a:extLst>
              <a:ext uri="{FF2B5EF4-FFF2-40B4-BE49-F238E27FC236}">
                <a16:creationId xmlns:a16="http://schemas.microsoft.com/office/drawing/2014/main" id="{C01B8784-A8BF-421E-8414-4F5C0909C20D}"/>
              </a:ext>
            </a:extLst>
          </p:cNvPr>
          <p:cNvSpPr>
            <a:spLocks noGrp="1"/>
          </p:cNvSpPr>
          <p:nvPr>
            <p:ph type="body" sz="half" idx="15"/>
          </p:nvPr>
        </p:nvSpPr>
        <p:spPr>
          <a:xfrm>
            <a:off x="685620" y="2904565"/>
            <a:ext cx="3455532" cy="3314132"/>
          </a:xfrm>
        </p:spPr>
        <p:txBody>
          <a:bodyPr/>
          <a:lstStyle/>
          <a:p>
            <a:pPr marL="342900" indent="-342900">
              <a:buFont typeface="Arial" panose="020B0604020202020204" pitchFamily="34" charset="0"/>
              <a:buChar char="•"/>
            </a:pPr>
            <a:r>
              <a:rPr lang="en-US" dirty="0">
                <a:hlinkClick r:id="rId2"/>
              </a:rPr>
              <a:t>rebecca@futureada.org</a:t>
            </a:r>
          </a:p>
          <a:p>
            <a:pPr marL="342900" indent="-342900">
              <a:buFont typeface="Arial" panose="020B0604020202020204" pitchFamily="34" charset="0"/>
              <a:buChar char="•"/>
            </a:pPr>
            <a:r>
              <a:rPr lang="en-US" dirty="0">
                <a:hlinkClick r:id="rId2"/>
              </a:rPr>
              <a:t>http://rebeccalong.tech</a:t>
            </a:r>
            <a:endParaRPr lang="en-US" dirty="0"/>
          </a:p>
          <a:p>
            <a:pPr marL="342900" indent="-342900">
              <a:buFont typeface="Arial" panose="020B0604020202020204" pitchFamily="34" charset="0"/>
              <a:buChar char="•"/>
            </a:pPr>
            <a:r>
              <a:rPr lang="en-US" dirty="0"/>
              <a:t>Social: @amaya30</a:t>
            </a:r>
          </a:p>
        </p:txBody>
      </p:sp>
      <p:sp>
        <p:nvSpPr>
          <p:cNvPr id="10" name="Text Placeholder 9">
            <a:extLst>
              <a:ext uri="{FF2B5EF4-FFF2-40B4-BE49-F238E27FC236}">
                <a16:creationId xmlns:a16="http://schemas.microsoft.com/office/drawing/2014/main" id="{6CFB85C9-370E-400C-8C4D-83867C6778B4}"/>
              </a:ext>
            </a:extLst>
          </p:cNvPr>
          <p:cNvSpPr>
            <a:spLocks noGrp="1"/>
          </p:cNvSpPr>
          <p:nvPr>
            <p:ph type="body" sz="quarter" idx="3"/>
          </p:nvPr>
        </p:nvSpPr>
        <p:spPr>
          <a:xfrm>
            <a:off x="4037012" y="2201333"/>
            <a:ext cx="3786182" cy="626534"/>
          </a:xfrm>
        </p:spPr>
        <p:txBody>
          <a:bodyPr/>
          <a:lstStyle/>
          <a:p>
            <a:r>
              <a:rPr lang="en-US" dirty="0"/>
              <a:t>Future Ada</a:t>
            </a:r>
          </a:p>
        </p:txBody>
      </p:sp>
      <p:sp>
        <p:nvSpPr>
          <p:cNvPr id="13" name="Text Placeholder 12">
            <a:extLst>
              <a:ext uri="{FF2B5EF4-FFF2-40B4-BE49-F238E27FC236}">
                <a16:creationId xmlns:a16="http://schemas.microsoft.com/office/drawing/2014/main" id="{434AE283-72F1-4287-9052-AB28A90713C7}"/>
              </a:ext>
            </a:extLst>
          </p:cNvPr>
          <p:cNvSpPr>
            <a:spLocks noGrp="1"/>
          </p:cNvSpPr>
          <p:nvPr>
            <p:ph type="body" sz="half" idx="16"/>
          </p:nvPr>
        </p:nvSpPr>
        <p:spPr>
          <a:xfrm>
            <a:off x="4037012" y="2904067"/>
            <a:ext cx="4010662" cy="3314618"/>
          </a:xfrm>
        </p:spPr>
        <p:txBody>
          <a:bodyPr/>
          <a:lstStyle/>
          <a:p>
            <a:pPr marL="342900" indent="-342900">
              <a:buFont typeface="Arial" panose="020B0604020202020204" pitchFamily="34" charset="0"/>
              <a:buChar char="•"/>
            </a:pPr>
            <a:r>
              <a:rPr lang="en-US" dirty="0">
                <a:hlinkClick r:id="rId3"/>
              </a:rPr>
              <a:t>hello@futureada.org</a:t>
            </a:r>
            <a:endParaRPr lang="en-US" dirty="0"/>
          </a:p>
          <a:p>
            <a:pPr marL="342900" indent="-342900">
              <a:buFont typeface="Arial" panose="020B0604020202020204" pitchFamily="34" charset="0"/>
              <a:buChar char="•"/>
            </a:pPr>
            <a:r>
              <a:rPr lang="en-US" dirty="0">
                <a:hlinkClick r:id="rId4"/>
              </a:rPr>
              <a:t>http://futureada.org</a:t>
            </a:r>
            <a:endParaRPr lang="en-US" dirty="0"/>
          </a:p>
          <a:p>
            <a:pPr marL="342900" indent="-342900">
              <a:buFont typeface="Arial" panose="020B0604020202020204" pitchFamily="34" charset="0"/>
              <a:buChar char="•"/>
            </a:pPr>
            <a:r>
              <a:rPr lang="en-US" dirty="0"/>
              <a:t>Social: @</a:t>
            </a:r>
            <a:r>
              <a:rPr lang="en-US" dirty="0" err="1"/>
              <a:t>futureada</a:t>
            </a:r>
            <a:endParaRPr lang="en-US" dirty="0"/>
          </a:p>
          <a:p>
            <a:pPr marL="342900" indent="-342900">
              <a:buFont typeface="Arial" panose="020B0604020202020204" pitchFamily="34" charset="0"/>
              <a:buChar char="•"/>
            </a:pPr>
            <a:r>
              <a:rPr lang="en-US" dirty="0"/>
              <a:t>Blog: </a:t>
            </a:r>
            <a:r>
              <a:rPr lang="en-US" dirty="0">
                <a:hlinkClick r:id="rId5"/>
              </a:rPr>
              <a:t>https://medium.com/future-ada</a:t>
            </a:r>
            <a:r>
              <a:rPr lang="en-US" dirty="0"/>
              <a:t> </a:t>
            </a:r>
          </a:p>
        </p:txBody>
      </p:sp>
      <p:sp>
        <p:nvSpPr>
          <p:cNvPr id="11" name="Text Placeholder 10">
            <a:extLst>
              <a:ext uri="{FF2B5EF4-FFF2-40B4-BE49-F238E27FC236}">
                <a16:creationId xmlns:a16="http://schemas.microsoft.com/office/drawing/2014/main" id="{1C03C256-EC8E-4D58-9C61-870DA8A1265F}"/>
              </a:ext>
            </a:extLst>
          </p:cNvPr>
          <p:cNvSpPr>
            <a:spLocks noGrp="1"/>
          </p:cNvSpPr>
          <p:nvPr>
            <p:ph type="body" sz="quarter" idx="13"/>
          </p:nvPr>
        </p:nvSpPr>
        <p:spPr>
          <a:xfrm>
            <a:off x="685620" y="4114800"/>
            <a:ext cx="3455532" cy="626534"/>
          </a:xfrm>
        </p:spPr>
        <p:txBody>
          <a:bodyPr/>
          <a:lstStyle/>
          <a:p>
            <a:r>
              <a:rPr lang="en-US" dirty="0" err="1"/>
              <a:t>RiskLens</a:t>
            </a:r>
            <a:endParaRPr lang="en-US" dirty="0"/>
          </a:p>
        </p:txBody>
      </p:sp>
      <p:sp>
        <p:nvSpPr>
          <p:cNvPr id="14" name="Text Placeholder 13">
            <a:extLst>
              <a:ext uri="{FF2B5EF4-FFF2-40B4-BE49-F238E27FC236}">
                <a16:creationId xmlns:a16="http://schemas.microsoft.com/office/drawing/2014/main" id="{BA6853EA-DBD2-4F5F-8E58-FF7AA90C3915}"/>
              </a:ext>
            </a:extLst>
          </p:cNvPr>
          <p:cNvSpPr>
            <a:spLocks noGrp="1"/>
          </p:cNvSpPr>
          <p:nvPr>
            <p:ph type="body" sz="half" idx="17"/>
          </p:nvPr>
        </p:nvSpPr>
        <p:spPr>
          <a:xfrm>
            <a:off x="685621" y="4826499"/>
            <a:ext cx="3455532" cy="3314132"/>
          </a:xfrm>
        </p:spPr>
        <p:txBody>
          <a:bodyPr/>
          <a:lstStyle/>
          <a:p>
            <a:pPr marL="342900" indent="-342900">
              <a:buFont typeface="Arial" panose="020B0604020202020204" pitchFamily="34" charset="0"/>
              <a:buChar char="•"/>
            </a:pPr>
            <a:r>
              <a:rPr lang="en-US" dirty="0">
                <a:hlinkClick r:id="rId6"/>
              </a:rPr>
              <a:t>rlong@risklens.com</a:t>
            </a:r>
            <a:endParaRPr lang="en-US" dirty="0"/>
          </a:p>
          <a:p>
            <a:pPr marL="342900" indent="-342900">
              <a:buFont typeface="Arial" panose="020B0604020202020204" pitchFamily="34" charset="0"/>
              <a:buChar char="•"/>
            </a:pPr>
            <a:r>
              <a:rPr lang="en-US" dirty="0">
                <a:hlinkClick r:id="rId7"/>
              </a:rPr>
              <a:t>http://risklens.com</a:t>
            </a:r>
            <a:endParaRPr lang="en-US" dirty="0"/>
          </a:p>
          <a:p>
            <a:pPr marL="342900" indent="-342900">
              <a:buFont typeface="Arial" panose="020B0604020202020204" pitchFamily="34" charset="0"/>
              <a:buChar char="•"/>
            </a:pPr>
            <a:r>
              <a:rPr lang="en-US" dirty="0"/>
              <a:t>Twitter: @</a:t>
            </a:r>
            <a:r>
              <a:rPr lang="en-US" dirty="0" err="1"/>
              <a:t>risklens</a:t>
            </a:r>
            <a:endParaRPr lang="en-US" dirty="0"/>
          </a:p>
        </p:txBody>
      </p:sp>
      <p:sp>
        <p:nvSpPr>
          <p:cNvPr id="8" name="Footer Placeholder 7">
            <a:extLst>
              <a:ext uri="{FF2B5EF4-FFF2-40B4-BE49-F238E27FC236}">
                <a16:creationId xmlns:a16="http://schemas.microsoft.com/office/drawing/2014/main" id="{C4D7D342-B8AE-423F-865E-466FA220231C}"/>
              </a:ext>
            </a:extLst>
          </p:cNvPr>
          <p:cNvSpPr>
            <a:spLocks noGrp="1"/>
          </p:cNvSpPr>
          <p:nvPr>
            <p:ph type="ftr" sz="quarter" idx="11"/>
          </p:nvPr>
        </p:nvSpPr>
        <p:spPr/>
        <p:txBody>
          <a:bodyPr/>
          <a:lstStyle/>
          <a:p>
            <a:r>
              <a:rPr lang="en-US"/>
              <a:t>@amaya30 | @futureada | @pnsqc | #pnsqc2018 | #qecamp</a:t>
            </a:r>
            <a:endParaRPr lang="en-US" dirty="0"/>
          </a:p>
        </p:txBody>
      </p:sp>
      <p:pic>
        <p:nvPicPr>
          <p:cNvPr id="16" name="Picture 15" descr="A picture containing indoor, animal, building, white&#10;&#10;Description generated with high confidence">
            <a:extLst>
              <a:ext uri="{FF2B5EF4-FFF2-40B4-BE49-F238E27FC236}">
                <a16:creationId xmlns:a16="http://schemas.microsoft.com/office/drawing/2014/main" id="{84766344-C749-45B1-9E8D-EE3AA4C3AA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3194" y="2229656"/>
            <a:ext cx="3525267" cy="19812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6246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500"/>
                                        <p:tgtEl>
                                          <p:spTgt spid="1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Effect transition="in" filter="fade">
                                      <p:cBhvr>
                                        <p:cTn id="37" dur="500"/>
                                        <p:tgtEl>
                                          <p:spTgt spid="1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xEl>
                                              <p:pRg st="1" end="1"/>
                                            </p:txEl>
                                          </p:spTgt>
                                        </p:tgtEl>
                                        <p:attrNameLst>
                                          <p:attrName>style.visibility</p:attrName>
                                        </p:attrNameLst>
                                      </p:cBhvr>
                                      <p:to>
                                        <p:strVal val="visible"/>
                                      </p:to>
                                    </p:set>
                                    <p:animEffect transition="in" filter="fade">
                                      <p:cBhvr>
                                        <p:cTn id="42" dur="500"/>
                                        <p:tgtEl>
                                          <p:spTgt spid="14">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xEl>
                                              <p:pRg st="2" end="2"/>
                                            </p:txEl>
                                          </p:spTgt>
                                        </p:tgtEl>
                                        <p:attrNameLst>
                                          <p:attrName>style.visibility</p:attrName>
                                        </p:attrNameLst>
                                      </p:cBhvr>
                                      <p:to>
                                        <p:strVal val="visible"/>
                                      </p:to>
                                    </p:set>
                                    <p:animEffect transition="in" filter="fade">
                                      <p:cBhvr>
                                        <p:cTn id="47" dur="500"/>
                                        <p:tgtEl>
                                          <p:spTgt spid="14">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500"/>
                                        <p:tgtEl>
                                          <p:spTgt spid="1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xEl>
                                              <p:pRg st="0" end="0"/>
                                            </p:txEl>
                                          </p:spTgt>
                                        </p:tgtEl>
                                        <p:attrNameLst>
                                          <p:attrName>style.visibility</p:attrName>
                                        </p:attrNameLst>
                                      </p:cBhvr>
                                      <p:to>
                                        <p:strVal val="visible"/>
                                      </p:to>
                                    </p:set>
                                    <p:animEffect transition="in" filter="fade">
                                      <p:cBhvr>
                                        <p:cTn id="57" dur="500"/>
                                        <p:tgtEl>
                                          <p:spTgt spid="1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xEl>
                                              <p:pRg st="1" end="1"/>
                                            </p:txEl>
                                          </p:spTgt>
                                        </p:tgtEl>
                                        <p:attrNameLst>
                                          <p:attrName>style.visibility</p:attrName>
                                        </p:attrNameLst>
                                      </p:cBhvr>
                                      <p:to>
                                        <p:strVal val="visible"/>
                                      </p:to>
                                    </p:set>
                                    <p:animEffect transition="in" filter="fade">
                                      <p:cBhvr>
                                        <p:cTn id="62" dur="500"/>
                                        <p:tgtEl>
                                          <p:spTgt spid="13">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xEl>
                                              <p:pRg st="2" end="2"/>
                                            </p:txEl>
                                          </p:spTgt>
                                        </p:tgtEl>
                                        <p:attrNameLst>
                                          <p:attrName>style.visibility</p:attrName>
                                        </p:attrNameLst>
                                      </p:cBhvr>
                                      <p:to>
                                        <p:strVal val="visible"/>
                                      </p:to>
                                    </p:set>
                                    <p:animEffect transition="in" filter="fade">
                                      <p:cBhvr>
                                        <p:cTn id="67" dur="500"/>
                                        <p:tgtEl>
                                          <p:spTgt spid="13">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
                                            <p:txEl>
                                              <p:pRg st="3" end="3"/>
                                            </p:txEl>
                                          </p:spTgt>
                                        </p:tgtEl>
                                        <p:attrNameLst>
                                          <p:attrName>style.visibility</p:attrName>
                                        </p:attrNameLst>
                                      </p:cBhvr>
                                      <p:to>
                                        <p:strVal val="visible"/>
                                      </p:to>
                                    </p:set>
                                    <p:animEffect transition="in" filter="fade">
                                      <p:cBhvr>
                                        <p:cTn id="7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build="p"/>
      <p:bldP spid="10" grpId="0" build="p"/>
      <p:bldP spid="13" grpId="0" build="p"/>
      <p:bldP spid="11" grpId="0" build="p"/>
      <p:bldP spid="1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CD6ED-D218-4DCB-AA37-08BBA3BDA7B0}"/>
              </a:ext>
            </a:extLst>
          </p:cNvPr>
          <p:cNvSpPr>
            <a:spLocks noGrp="1"/>
          </p:cNvSpPr>
          <p:nvPr>
            <p:ph type="title"/>
          </p:nvPr>
        </p:nvSpPr>
        <p:spPr/>
        <p:txBody>
          <a:bodyPr/>
          <a:lstStyle/>
          <a:p>
            <a:r>
              <a:rPr lang="en-US"/>
              <a:t>Thank you!</a:t>
            </a:r>
            <a:endParaRPr lang="en-US" dirty="0"/>
          </a:p>
        </p:txBody>
      </p:sp>
      <p:sp>
        <p:nvSpPr>
          <p:cNvPr id="9" name="Text Placeholder 8">
            <a:extLst>
              <a:ext uri="{FF2B5EF4-FFF2-40B4-BE49-F238E27FC236}">
                <a16:creationId xmlns:a16="http://schemas.microsoft.com/office/drawing/2014/main" id="{25A7B2DC-110B-4E2E-9B56-5B00FDED2467}"/>
              </a:ext>
            </a:extLst>
          </p:cNvPr>
          <p:cNvSpPr>
            <a:spLocks noGrp="1"/>
          </p:cNvSpPr>
          <p:nvPr>
            <p:ph type="body" sz="half" idx="2"/>
          </p:nvPr>
        </p:nvSpPr>
        <p:spPr/>
        <p:txBody>
          <a:bodyPr/>
          <a:lstStyle/>
          <a:p>
            <a:endParaRPr lang="en-US" dirty="0"/>
          </a:p>
        </p:txBody>
      </p:sp>
      <p:sp>
        <p:nvSpPr>
          <p:cNvPr id="4" name="Footer Placeholder 3">
            <a:extLst>
              <a:ext uri="{FF2B5EF4-FFF2-40B4-BE49-F238E27FC236}">
                <a16:creationId xmlns:a16="http://schemas.microsoft.com/office/drawing/2014/main" id="{86651930-CFD7-4F00-88D2-5F72B0027727}"/>
              </a:ext>
            </a:extLst>
          </p:cNvPr>
          <p:cNvSpPr>
            <a:spLocks noGrp="1"/>
          </p:cNvSpPr>
          <p:nvPr>
            <p:ph type="ftr" sz="quarter" idx="11"/>
          </p:nvPr>
        </p:nvSpPr>
        <p:spPr/>
        <p:txBody>
          <a:bodyPr/>
          <a:lstStyle/>
          <a:p>
            <a:r>
              <a:rPr lang="en-US"/>
              <a:t>@amaya30 | @futureada | @pnsqc | #pnsqc2018 | #qecamp</a:t>
            </a:r>
          </a:p>
        </p:txBody>
      </p:sp>
      <p:pic>
        <p:nvPicPr>
          <p:cNvPr id="18" name="Content Placeholder 17" descr="A cat sitting on a white surface&#10;&#10;Description generated with high confidence">
            <a:extLst>
              <a:ext uri="{FF2B5EF4-FFF2-40B4-BE49-F238E27FC236}">
                <a16:creationId xmlns:a16="http://schemas.microsoft.com/office/drawing/2014/main" id="{3E600D0C-445E-4B1B-894C-08F81F653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7400" y="2532856"/>
            <a:ext cx="4762500" cy="2676525"/>
          </a:xfrm>
          <a:prstGeom prst="rect">
            <a:avLst/>
          </a:prstGeom>
          <a:ln w="2286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4080319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3D1FAB7-BB0E-4550-AB6B-41F6990272E5}"/>
              </a:ext>
            </a:extLst>
          </p:cNvPr>
          <p:cNvSpPr>
            <a:spLocks noGrp="1"/>
          </p:cNvSpPr>
          <p:nvPr>
            <p:ph sz="half" idx="1"/>
          </p:nvPr>
        </p:nvSpPr>
        <p:spPr>
          <a:xfrm>
            <a:off x="685621" y="2819400"/>
            <a:ext cx="5332611" cy="3399285"/>
          </a:xfrm>
        </p:spPr>
        <p:txBody>
          <a:bodyPr/>
          <a:lstStyle/>
          <a:p>
            <a:r>
              <a:rPr lang="en-US" dirty="0"/>
              <a:t>Startup company</a:t>
            </a:r>
          </a:p>
          <a:p>
            <a:r>
              <a:rPr lang="en-US" dirty="0"/>
              <a:t>Headquartered in Spokane, WA</a:t>
            </a:r>
          </a:p>
          <a:p>
            <a:r>
              <a:rPr lang="en-US" dirty="0"/>
              <a:t>Build cyber risk quantification and management software based on FAIR (factor analysis of information risk) ontology</a:t>
            </a:r>
          </a:p>
        </p:txBody>
      </p:sp>
      <p:pic>
        <p:nvPicPr>
          <p:cNvPr id="8" name="Content Placeholder 7" descr="A picture containing clipart&#10;&#10;Description generated with very high confidence">
            <a:extLst>
              <a:ext uri="{FF2B5EF4-FFF2-40B4-BE49-F238E27FC236}">
                <a16:creationId xmlns:a16="http://schemas.microsoft.com/office/drawing/2014/main" id="{9D7E869A-FA76-4B8A-813F-46A4D21248F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30133" y="1676400"/>
            <a:ext cx="5332412" cy="1575220"/>
          </a:xfrm>
        </p:spPr>
      </p:pic>
      <p:pic>
        <p:nvPicPr>
          <p:cNvPr id="11" name="Picture 10" descr="A close up of a map&#10;&#10;Description generated with high confidence">
            <a:extLst>
              <a:ext uri="{FF2B5EF4-FFF2-40B4-BE49-F238E27FC236}">
                <a16:creationId xmlns:a16="http://schemas.microsoft.com/office/drawing/2014/main" id="{573C4490-C5B5-4685-9626-E713E161CA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612" y="3505200"/>
            <a:ext cx="6013454" cy="2819400"/>
          </a:xfrm>
          <a:prstGeom prst="rect">
            <a:avLst/>
          </a:prstGeom>
        </p:spPr>
      </p:pic>
      <p:sp>
        <p:nvSpPr>
          <p:cNvPr id="12" name="Footer Placeholder 11">
            <a:extLst>
              <a:ext uri="{FF2B5EF4-FFF2-40B4-BE49-F238E27FC236}">
                <a16:creationId xmlns:a16="http://schemas.microsoft.com/office/drawing/2014/main" id="{F083BBB0-C652-42EA-B810-4605D88482F2}"/>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222274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22" descr="A black and red text&#10;&#10;Description generated with high confidence">
            <a:extLst>
              <a:ext uri="{FF2B5EF4-FFF2-40B4-BE49-F238E27FC236}">
                <a16:creationId xmlns:a16="http://schemas.microsoft.com/office/drawing/2014/main" id="{93E2C8F5-B35B-4728-AFAB-5111275C6C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1441450"/>
          </a:xfrm>
          <a:prstGeom prst="rect">
            <a:avLst/>
          </a:prstGeom>
        </p:spPr>
      </p:pic>
      <p:sp>
        <p:nvSpPr>
          <p:cNvPr id="2" name="Title 1">
            <a:extLst>
              <a:ext uri="{FF2B5EF4-FFF2-40B4-BE49-F238E27FC236}">
                <a16:creationId xmlns:a16="http://schemas.microsoft.com/office/drawing/2014/main" id="{1A3FFD2F-FB99-4A5A-B3BF-57FB10AA6C7E}"/>
              </a:ext>
            </a:extLst>
          </p:cNvPr>
          <p:cNvSpPr>
            <a:spLocks noGrp="1"/>
          </p:cNvSpPr>
          <p:nvPr>
            <p:ph type="title"/>
          </p:nvPr>
        </p:nvSpPr>
        <p:spPr>
          <a:xfrm>
            <a:off x="619598" y="764373"/>
            <a:ext cx="6830821" cy="1293028"/>
          </a:xfrm>
        </p:spPr>
        <p:txBody>
          <a:bodyPr vert="horz" lIns="91440" tIns="45720" rIns="91440" bIns="45720" rtlCol="0" anchor="ctr">
            <a:normAutofit/>
          </a:bodyPr>
          <a:lstStyle/>
          <a:p>
            <a:pPr defTabSz="914400"/>
            <a:r>
              <a:rPr lang="en-US" sz="4000"/>
              <a:t>Future Ada</a:t>
            </a:r>
          </a:p>
        </p:txBody>
      </p:sp>
      <p:sp>
        <p:nvSpPr>
          <p:cNvPr id="4" name="Content Placeholder 3">
            <a:extLst>
              <a:ext uri="{FF2B5EF4-FFF2-40B4-BE49-F238E27FC236}">
                <a16:creationId xmlns:a16="http://schemas.microsoft.com/office/drawing/2014/main" id="{5C0D4200-99B0-4199-BEBE-CD075FC92AD6}"/>
              </a:ext>
            </a:extLst>
          </p:cNvPr>
          <p:cNvSpPr>
            <a:spLocks noGrp="1"/>
          </p:cNvSpPr>
          <p:nvPr>
            <p:ph sz="half" idx="1"/>
          </p:nvPr>
        </p:nvSpPr>
        <p:spPr>
          <a:xfrm>
            <a:off x="619598" y="2194560"/>
            <a:ext cx="6830821" cy="4024125"/>
          </a:xfrm>
        </p:spPr>
        <p:txBody>
          <a:bodyPr vert="horz" lIns="91440" tIns="45720" rIns="91440" bIns="45720" rtlCol="0">
            <a:normAutofit/>
          </a:bodyPr>
          <a:lstStyle/>
          <a:p>
            <a:pPr indent="-228600" defTabSz="914400"/>
            <a:r>
              <a:rPr lang="en-US" sz="2400" dirty="0"/>
              <a:t>501(c)(3) non-profit</a:t>
            </a:r>
          </a:p>
          <a:p>
            <a:pPr indent="-228600" defTabSz="914400"/>
            <a:r>
              <a:rPr lang="en-US" sz="2400" dirty="0"/>
              <a:t>Based in Spokane, WA</a:t>
            </a:r>
          </a:p>
          <a:p>
            <a:pPr indent="-228600" defTabSz="914400"/>
            <a:r>
              <a:rPr lang="en-US" sz="2400" dirty="0"/>
              <a:t>Named after Ada Lovelace</a:t>
            </a:r>
          </a:p>
          <a:p>
            <a:pPr indent="-228600" defTabSz="914400"/>
            <a:r>
              <a:rPr lang="en-US" sz="2400" dirty="0"/>
              <a:t>Advocate for &amp; support women &amp; non-binary individuals in STEAM </a:t>
            </a:r>
            <a:r>
              <a:rPr lang="en-US" sz="2400" i="1" dirty="0"/>
              <a:t>(science, technology, engineering, art, &amp; mathematics)</a:t>
            </a:r>
          </a:p>
          <a:p>
            <a:pPr indent="-228600" defTabSz="914400"/>
            <a:r>
              <a:rPr lang="en-US" sz="2400" dirty="0"/>
              <a:t>Aim for diverse and inclusive STEAM industries</a:t>
            </a:r>
          </a:p>
        </p:txBody>
      </p:sp>
      <p:pic>
        <p:nvPicPr>
          <p:cNvPr id="7" name="Content Placeholder 6" descr="A close up of a logo&#10;&#10;Description generated with very high confidence">
            <a:extLst>
              <a:ext uri="{FF2B5EF4-FFF2-40B4-BE49-F238E27FC236}">
                <a16:creationId xmlns:a16="http://schemas.microsoft.com/office/drawing/2014/main" id="{D861B9F9-8376-4A24-955E-ED9B5E7132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59190" y="1828800"/>
            <a:ext cx="3644013" cy="3644013"/>
          </a:xfrm>
          <a:prstGeom prst="rect">
            <a:avLst/>
          </a:prstGeom>
        </p:spPr>
      </p:pic>
      <p:sp>
        <p:nvSpPr>
          <p:cNvPr id="8" name="Footer Placeholder 7">
            <a:extLst>
              <a:ext uri="{FF2B5EF4-FFF2-40B4-BE49-F238E27FC236}">
                <a16:creationId xmlns:a16="http://schemas.microsoft.com/office/drawing/2014/main" id="{5957BD22-6601-4368-A6D4-155190604C04}"/>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3344877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FC849-CE32-403C-B4B7-763FABFFDC0D}"/>
              </a:ext>
            </a:extLst>
          </p:cNvPr>
          <p:cNvSpPr>
            <a:spLocks noGrp="1"/>
          </p:cNvSpPr>
          <p:nvPr>
            <p:ph type="title"/>
          </p:nvPr>
        </p:nvSpPr>
        <p:spPr/>
        <p:txBody>
          <a:bodyPr/>
          <a:lstStyle/>
          <a:p>
            <a:r>
              <a:rPr lang="en-US" dirty="0"/>
              <a:t>Benefits of Diversity</a:t>
            </a:r>
          </a:p>
        </p:txBody>
      </p:sp>
      <p:sp>
        <p:nvSpPr>
          <p:cNvPr id="3" name="Text Placeholder 2">
            <a:extLst>
              <a:ext uri="{FF2B5EF4-FFF2-40B4-BE49-F238E27FC236}">
                <a16:creationId xmlns:a16="http://schemas.microsoft.com/office/drawing/2014/main" id="{EED13711-7B4D-4B17-82C4-0013F192EA10}"/>
              </a:ext>
            </a:extLst>
          </p:cNvPr>
          <p:cNvSpPr>
            <a:spLocks noGrp="1"/>
          </p:cNvSpPr>
          <p:nvPr>
            <p:ph type="body" idx="1"/>
          </p:nvPr>
        </p:nvSpPr>
        <p:spPr/>
        <p:txBody>
          <a:bodyPr/>
          <a:lstStyle/>
          <a:p>
            <a:endParaRPr lang="en-US"/>
          </a:p>
        </p:txBody>
      </p:sp>
      <p:pic>
        <p:nvPicPr>
          <p:cNvPr id="5" name="Picture 4" descr="A brown and white dog looking at the camera&#10;&#10;Description generated with very high confidence">
            <a:extLst>
              <a:ext uri="{FF2B5EF4-FFF2-40B4-BE49-F238E27FC236}">
                <a16:creationId xmlns:a16="http://schemas.microsoft.com/office/drawing/2014/main" id="{90FA89E3-8B53-4BB9-A739-FF416E5F04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200" y="1380549"/>
            <a:ext cx="4917812" cy="2581851"/>
          </a:xfrm>
          <a:prstGeom prst="rect">
            <a:avLst/>
          </a:prstGeom>
        </p:spPr>
      </p:pic>
      <p:sp>
        <p:nvSpPr>
          <p:cNvPr id="6" name="Footer Placeholder 5">
            <a:extLst>
              <a:ext uri="{FF2B5EF4-FFF2-40B4-BE49-F238E27FC236}">
                <a16:creationId xmlns:a16="http://schemas.microsoft.com/office/drawing/2014/main" id="{7B6A151C-6EDD-4CB0-80CA-795FFA4A057A}"/>
              </a:ext>
            </a:extLst>
          </p:cNvPr>
          <p:cNvSpPr>
            <a:spLocks noGrp="1"/>
          </p:cNvSpPr>
          <p:nvPr>
            <p:ph type="ftr" sz="quarter" idx="11"/>
          </p:nvPr>
        </p:nvSpPr>
        <p:spPr/>
        <p:txBody>
          <a:bodyPr/>
          <a:lstStyle/>
          <a:p>
            <a:r>
              <a:rPr lang="en-US"/>
              <a:t>@amaya30 | @futureada | @pnsqc | #pnsqc2018 | #qecamp</a:t>
            </a:r>
          </a:p>
        </p:txBody>
      </p:sp>
    </p:spTree>
    <p:extLst>
      <p:ext uri="{BB962C8B-B14F-4D97-AF65-F5344CB8AC3E}">
        <p14:creationId xmlns:p14="http://schemas.microsoft.com/office/powerpoint/2010/main" val="331717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60891CF2-B4DB-4388-A280-868A2A578B92}"/>
              </a:ext>
            </a:extLst>
          </p:cNvPr>
          <p:cNvPicPr>
            <a:picLocks noChangeAspect="1"/>
          </p:cNvPicPr>
          <p:nvPr/>
        </p:nvPicPr>
        <p:blipFill rotWithShape="1">
          <a:blip r:embed="rId2">
            <a:extLst>
              <a:ext uri="{28A0092B-C50C-407E-A947-70E740481C1C}">
                <a14:useLocalDpi xmlns:a14="http://schemas.microsoft.com/office/drawing/2010/main" val="0"/>
              </a:ext>
            </a:extLst>
          </a:blip>
          <a:srcRect b="11742"/>
          <a:stretch/>
        </p:blipFill>
        <p:spPr>
          <a:xfrm>
            <a:off x="20" y="10"/>
            <a:ext cx="12188805" cy="6857990"/>
          </a:xfrm>
          <a:prstGeom prst="rect">
            <a:avLst/>
          </a:prstGeom>
        </p:spPr>
      </p:pic>
      <p:sp>
        <p:nvSpPr>
          <p:cNvPr id="2" name="Footer Placeholder 1">
            <a:extLst>
              <a:ext uri="{FF2B5EF4-FFF2-40B4-BE49-F238E27FC236}">
                <a16:creationId xmlns:a16="http://schemas.microsoft.com/office/drawing/2014/main" id="{21C4E009-77FC-4671-A19E-F24AC9E9A293}"/>
              </a:ext>
            </a:extLst>
          </p:cNvPr>
          <p:cNvSpPr>
            <a:spLocks noGrp="1"/>
          </p:cNvSpPr>
          <p:nvPr>
            <p:ph type="ftr" sz="quarter" idx="11"/>
          </p:nvPr>
        </p:nvSpPr>
        <p:spPr>
          <a:xfrm>
            <a:off x="685621" y="6355845"/>
            <a:ext cx="7770376" cy="365125"/>
          </a:xfrm>
        </p:spPr>
        <p:txBody>
          <a:bodyPr>
            <a:normAutofit/>
          </a:bodyPr>
          <a:lstStyle/>
          <a:p>
            <a:pPr>
              <a:lnSpc>
                <a:spcPct val="90000"/>
              </a:lnSpc>
              <a:spcAft>
                <a:spcPts val="600"/>
              </a:spcAft>
            </a:pPr>
            <a:r>
              <a:rPr lang="en-US">
                <a:solidFill>
                  <a:srgbClr val="FFFFFF"/>
                </a:solidFill>
              </a:rPr>
              <a:t>@amaya30 | @futureada | @pnsqc | #pnsqc2018 | #qecamp</a:t>
            </a:r>
          </a:p>
        </p:txBody>
      </p:sp>
    </p:spTree>
    <p:extLst>
      <p:ext uri="{BB962C8B-B14F-4D97-AF65-F5344CB8AC3E}">
        <p14:creationId xmlns:p14="http://schemas.microsoft.com/office/powerpoint/2010/main" val="76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993AC9-3A4A-4CF2-9BEF-8002E58F6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1">
            <a:extLst>
              <a:ext uri="{FF2B5EF4-FFF2-40B4-BE49-F238E27FC236}">
                <a16:creationId xmlns:a16="http://schemas.microsoft.com/office/drawing/2014/main" id="{DE4144AD-8278-4A35-8DF4-1629E2896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35" y="643464"/>
            <a:ext cx="10902355" cy="5571072"/>
          </a:xfrm>
          <a:prstGeom prst="roundRect">
            <a:avLst>
              <a:gd name="adj" fmla="val 2403"/>
            </a:avLst>
          </a:prstGeom>
          <a:solidFill>
            <a:srgbClr val="FFFFFF"/>
          </a:solidFill>
          <a:ln w="31750">
            <a:solidFill>
              <a:srgbClr val="F7F92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AD024E-E393-44D5-9097-12444B7F3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321" y="873252"/>
            <a:ext cx="9736182" cy="5111496"/>
          </a:xfrm>
          <a:prstGeom prst="rect">
            <a:avLst/>
          </a:prstGeom>
          <a:ln w="31750" cap="sq">
            <a:noFill/>
            <a:miter lim="800000"/>
          </a:ln>
        </p:spPr>
      </p:pic>
      <p:sp>
        <p:nvSpPr>
          <p:cNvPr id="2" name="Footer Placeholder 1">
            <a:extLst>
              <a:ext uri="{FF2B5EF4-FFF2-40B4-BE49-F238E27FC236}">
                <a16:creationId xmlns:a16="http://schemas.microsoft.com/office/drawing/2014/main" id="{5401F4C9-A70B-4142-B6E0-81D4A582EA22}"/>
              </a:ext>
            </a:extLst>
          </p:cNvPr>
          <p:cNvSpPr>
            <a:spLocks noGrp="1"/>
          </p:cNvSpPr>
          <p:nvPr>
            <p:ph type="ftr" sz="quarter" idx="11"/>
          </p:nvPr>
        </p:nvSpPr>
        <p:spPr>
          <a:xfrm>
            <a:off x="685621" y="6411992"/>
            <a:ext cx="7770376" cy="365125"/>
          </a:xfrm>
        </p:spPr>
        <p:txBody>
          <a:bodyPr>
            <a:normAutofit/>
          </a:bodyPr>
          <a:lstStyle/>
          <a:p>
            <a:pPr>
              <a:lnSpc>
                <a:spcPct val="90000"/>
              </a:lnSpc>
              <a:spcAft>
                <a:spcPts val="600"/>
              </a:spcAft>
            </a:pPr>
            <a:r>
              <a:rPr lang="en-US">
                <a:solidFill>
                  <a:schemeClr val="tx1"/>
                </a:solidFill>
              </a:rPr>
              <a:t>@amaya30 | @futureada | @pnsqc | #pnsqc2018 | #qecamp</a:t>
            </a:r>
          </a:p>
        </p:txBody>
      </p:sp>
    </p:spTree>
    <p:extLst>
      <p:ext uri="{BB962C8B-B14F-4D97-AF65-F5344CB8AC3E}">
        <p14:creationId xmlns:p14="http://schemas.microsoft.com/office/powerpoint/2010/main" val="639583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E930E4-BFB3-428C-BD33-27E0A8724359}"/>
              </a:ext>
            </a:extLst>
          </p:cNvPr>
          <p:cNvSpPr>
            <a:spLocks noGrp="1"/>
          </p:cNvSpPr>
          <p:nvPr>
            <p:ph type="title"/>
          </p:nvPr>
        </p:nvSpPr>
        <p:spPr/>
        <p:txBody>
          <a:bodyPr/>
          <a:lstStyle/>
          <a:p>
            <a:r>
              <a:rPr lang="en-US" dirty="0"/>
              <a:t>If only dudes are developing software, they are solving problems only dudes have.</a:t>
            </a:r>
          </a:p>
        </p:txBody>
      </p:sp>
      <p:sp>
        <p:nvSpPr>
          <p:cNvPr id="7" name="Text Placeholder 6">
            <a:extLst>
              <a:ext uri="{FF2B5EF4-FFF2-40B4-BE49-F238E27FC236}">
                <a16:creationId xmlns:a16="http://schemas.microsoft.com/office/drawing/2014/main" id="{6B3CE39D-8123-49DC-BA57-27950BEECA3B}"/>
              </a:ext>
            </a:extLst>
          </p:cNvPr>
          <p:cNvSpPr>
            <a:spLocks noGrp="1"/>
          </p:cNvSpPr>
          <p:nvPr>
            <p:ph type="body" sz="half" idx="13"/>
          </p:nvPr>
        </p:nvSpPr>
        <p:spPr/>
        <p:txBody>
          <a:bodyPr/>
          <a:lstStyle/>
          <a:p>
            <a:r>
              <a:rPr lang="en-US" dirty="0"/>
              <a:t>Sabrina </a:t>
            </a:r>
            <a:r>
              <a:rPr lang="en-US" dirty="0" err="1"/>
              <a:t>Geremia</a:t>
            </a:r>
            <a:r>
              <a:rPr lang="en-US" dirty="0"/>
              <a:t> (</a:t>
            </a:r>
            <a:r>
              <a:rPr lang="en-US" dirty="0">
                <a:hlinkClick r:id="rId2"/>
              </a:rPr>
              <a:t>@</a:t>
            </a:r>
            <a:r>
              <a:rPr lang="en-US" dirty="0" err="1">
                <a:hlinkClick r:id="rId2"/>
              </a:rPr>
              <a:t>sabrinageremia</a:t>
            </a:r>
            <a:r>
              <a:rPr lang="en-US" dirty="0"/>
              <a:t>) of Google</a:t>
            </a:r>
          </a:p>
        </p:txBody>
      </p:sp>
      <p:sp>
        <p:nvSpPr>
          <p:cNvPr id="4" name="Footer Placeholder 3">
            <a:extLst>
              <a:ext uri="{FF2B5EF4-FFF2-40B4-BE49-F238E27FC236}">
                <a16:creationId xmlns:a16="http://schemas.microsoft.com/office/drawing/2014/main" id="{4B91308C-8E04-443E-9478-C6ACFF57E712}"/>
              </a:ext>
            </a:extLst>
          </p:cNvPr>
          <p:cNvSpPr>
            <a:spLocks noGrp="1"/>
          </p:cNvSpPr>
          <p:nvPr>
            <p:ph type="ftr" sz="quarter" idx="11"/>
          </p:nvPr>
        </p:nvSpPr>
        <p:spPr/>
        <p:txBody>
          <a:bodyPr/>
          <a:lstStyle/>
          <a:p>
            <a:r>
              <a:rPr lang="en-US"/>
              <a:t>@amaya30 | @futureada | @pnsqc | #pnsqc2018 | #qecamp</a:t>
            </a:r>
            <a:endParaRPr lang="en-US" dirty="0"/>
          </a:p>
        </p:txBody>
      </p:sp>
    </p:spTree>
    <p:extLst>
      <p:ext uri="{BB962C8B-B14F-4D97-AF65-F5344CB8AC3E}">
        <p14:creationId xmlns:p14="http://schemas.microsoft.com/office/powerpoint/2010/main" val="56599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Currency">
      <a:dk1>
        <a:sysClr val="windowText" lastClr="000000"/>
      </a:dk1>
      <a:lt1>
        <a:sysClr val="window" lastClr="FFFFFF"/>
      </a:lt1>
      <a:dk2>
        <a:srgbClr val="626817"/>
      </a:dk2>
      <a:lt2>
        <a:srgbClr val="DEE58D"/>
      </a:lt2>
      <a:accent1>
        <a:srgbClr val="F37B20"/>
      </a:accent1>
      <a:accent2>
        <a:srgbClr val="FAAF40"/>
      </a:accent2>
      <a:accent3>
        <a:srgbClr val="A8B228"/>
      </a:accent3>
      <a:accent4>
        <a:srgbClr val="DBC91F"/>
      </a:accent4>
      <a:accent5>
        <a:srgbClr val="828A1E"/>
      </a:accent5>
      <a:accent6>
        <a:srgbClr val="B8AD86"/>
      </a:accent6>
      <a:hlink>
        <a:srgbClr val="FAAF40"/>
      </a:hlink>
      <a:folHlink>
        <a:srgbClr val="A8B228"/>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urrency">
      <a:fillStyleLst>
        <a:solidFill>
          <a:schemeClr val="phClr"/>
        </a:solidFill>
        <a:gradFill rotWithShape="1">
          <a:gsLst>
            <a:gs pos="0">
              <a:schemeClr val="phClr">
                <a:tint val="100000"/>
                <a:shade val="100000"/>
                <a:satMod val="100000"/>
                <a:lumMod val="95000"/>
              </a:schemeClr>
            </a:gs>
            <a:gs pos="100000">
              <a:schemeClr val="phClr">
                <a:tint val="61000"/>
                <a:alpha val="100000"/>
                <a:satMod val="200000"/>
              </a:schemeClr>
            </a:gs>
          </a:gsLst>
          <a:lin ang="18900000" scaled="0"/>
        </a:gradFill>
        <a:gradFill rotWithShape="1">
          <a:gsLst>
            <a:gs pos="0">
              <a:schemeClr val="phClr">
                <a:shade val="100000"/>
                <a:lumMod val="95000"/>
              </a:schemeClr>
            </a:gs>
            <a:gs pos="100000">
              <a:schemeClr val="phClr">
                <a:tint val="90000"/>
                <a:alpha val="100000"/>
                <a:satMod val="200000"/>
              </a:schemeClr>
            </a:gs>
          </a:gsLst>
          <a:lin ang="18900000" scaled="0"/>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100000"/>
                <a:satMod val="100000"/>
                <a:lumMod val="160000"/>
              </a:schemeClr>
            </a:gs>
            <a:gs pos="45000">
              <a:schemeClr val="phClr">
                <a:lumMod val="85000"/>
                <a:lumOff val="15000"/>
              </a:schemeClr>
            </a:gs>
            <a:gs pos="100000">
              <a:schemeClr val="phClr">
                <a:shade val="100000"/>
                <a:satMod val="100000"/>
                <a:lumMod val="80000"/>
              </a:schemeClr>
            </a:gs>
          </a:gsLst>
          <a:lin ang="8100000" scaled="0"/>
        </a:gradFill>
        <a:gradFill rotWithShape="1">
          <a:gsLst>
            <a:gs pos="0">
              <a:schemeClr val="phClr">
                <a:tint val="100000"/>
                <a:satMod val="100000"/>
                <a:lumMod val="160000"/>
              </a:schemeClr>
            </a:gs>
            <a:gs pos="28000">
              <a:schemeClr val="phClr">
                <a:shade val="100000"/>
                <a:satMod val="100000"/>
                <a:lumMod val="160000"/>
              </a:schemeClr>
            </a:gs>
            <a:gs pos="100000">
              <a:schemeClr val="phClr">
                <a:shade val="100000"/>
                <a:satMod val="100000"/>
                <a:lumMod val="95000"/>
              </a:schemeClr>
            </a:gs>
          </a:gsLst>
          <a:lin ang="189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079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3.xml><?xml version="1.0" encoding="utf-8"?>
<a:theme xmlns:a="http://schemas.openxmlformats.org/drawingml/2006/main" name="Office Theme">
  <a:themeElements>
    <a:clrScheme name="Currency">
      <a:dk1>
        <a:sysClr val="windowText" lastClr="000000"/>
      </a:dk1>
      <a:lt1>
        <a:sysClr val="window" lastClr="FFFFFF"/>
      </a:lt1>
      <a:dk2>
        <a:srgbClr val="626817"/>
      </a:dk2>
      <a:lt2>
        <a:srgbClr val="DEE58D"/>
      </a:lt2>
      <a:accent1>
        <a:srgbClr val="F37B20"/>
      </a:accent1>
      <a:accent2>
        <a:srgbClr val="FAAF40"/>
      </a:accent2>
      <a:accent3>
        <a:srgbClr val="A8B228"/>
      </a:accent3>
      <a:accent4>
        <a:srgbClr val="DBC91F"/>
      </a:accent4>
      <a:accent5>
        <a:srgbClr val="828A1E"/>
      </a:accent5>
      <a:accent6>
        <a:srgbClr val="B8AD86"/>
      </a:accent6>
      <a:hlink>
        <a:srgbClr val="FAAF40"/>
      </a:hlink>
      <a:folHlink>
        <a:srgbClr val="A8B228"/>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urrency">
      <a:fillStyleLst>
        <a:solidFill>
          <a:schemeClr val="phClr"/>
        </a:solidFill>
        <a:gradFill rotWithShape="1">
          <a:gsLst>
            <a:gs pos="0">
              <a:schemeClr val="phClr">
                <a:tint val="100000"/>
                <a:shade val="100000"/>
                <a:satMod val="100000"/>
                <a:lumMod val="95000"/>
              </a:schemeClr>
            </a:gs>
            <a:gs pos="100000">
              <a:schemeClr val="phClr">
                <a:tint val="61000"/>
                <a:alpha val="100000"/>
                <a:satMod val="200000"/>
              </a:schemeClr>
            </a:gs>
          </a:gsLst>
          <a:lin ang="18900000" scaled="0"/>
        </a:gradFill>
        <a:gradFill rotWithShape="1">
          <a:gsLst>
            <a:gs pos="0">
              <a:schemeClr val="phClr">
                <a:shade val="100000"/>
                <a:lumMod val="95000"/>
              </a:schemeClr>
            </a:gs>
            <a:gs pos="100000">
              <a:schemeClr val="phClr">
                <a:tint val="90000"/>
                <a:alpha val="100000"/>
                <a:satMod val="200000"/>
              </a:schemeClr>
            </a:gs>
          </a:gsLst>
          <a:lin ang="18900000" scaled="0"/>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100000"/>
                <a:satMod val="100000"/>
                <a:lumMod val="160000"/>
              </a:schemeClr>
            </a:gs>
            <a:gs pos="45000">
              <a:schemeClr val="phClr">
                <a:lumMod val="85000"/>
                <a:lumOff val="15000"/>
              </a:schemeClr>
            </a:gs>
            <a:gs pos="100000">
              <a:schemeClr val="phClr">
                <a:shade val="100000"/>
                <a:satMod val="100000"/>
                <a:lumMod val="80000"/>
              </a:schemeClr>
            </a:gs>
          </a:gsLst>
          <a:lin ang="8100000" scaled="0"/>
        </a:gradFill>
        <a:gradFill rotWithShape="1">
          <a:gsLst>
            <a:gs pos="0">
              <a:schemeClr val="phClr">
                <a:tint val="100000"/>
                <a:satMod val="100000"/>
                <a:lumMod val="160000"/>
              </a:schemeClr>
            </a:gs>
            <a:gs pos="28000">
              <a:schemeClr val="phClr">
                <a:shade val="100000"/>
                <a:satMod val="100000"/>
                <a:lumMod val="160000"/>
              </a:schemeClr>
            </a:gs>
            <a:gs pos="100000">
              <a:schemeClr val="phClr">
                <a:shade val="100000"/>
                <a:satMod val="100000"/>
                <a:lumMod val="95000"/>
              </a:schemeClr>
            </a:gs>
          </a:gsLst>
          <a:lin ang="189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079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A2A3AC6-1A45-42F7-8976-E15E36AD84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Vapor Trail</Template>
  <TotalTime>0</TotalTime>
  <Words>1692</Words>
  <Application>Microsoft Office PowerPoint</Application>
  <PresentationFormat>Custom</PresentationFormat>
  <Paragraphs>181</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Constantia</vt:lpstr>
      <vt:lpstr>Franklin Gothic Book</vt:lpstr>
      <vt:lpstr>Franklin Gothic Medium</vt:lpstr>
      <vt:lpstr>Wingdings</vt:lpstr>
      <vt:lpstr>Vapor Trail</vt:lpstr>
      <vt:lpstr>Diverse Teams are Essential to Quality Software</vt:lpstr>
      <vt:lpstr>Overview</vt:lpstr>
      <vt:lpstr>Who am I?</vt:lpstr>
      <vt:lpstr>PowerPoint Presentation</vt:lpstr>
      <vt:lpstr>Future Ada</vt:lpstr>
      <vt:lpstr>Benefits of Diversity</vt:lpstr>
      <vt:lpstr>PowerPoint Presentation</vt:lpstr>
      <vt:lpstr>PowerPoint Presentation</vt:lpstr>
      <vt:lpstr>If only dudes are developing software, they are solving problems only dudes have.</vt:lpstr>
      <vt:lpstr>In the United States, there is a linear relationship between racial and ethnic diversity and better financial performance: for every 10 percent increase in racial and ethnic diversity on the senior-executive team, earnings before interest and taxes (EBIT) rise 0.8 percent</vt:lpstr>
      <vt:lpstr>Brief History of Diversity in Tech</vt:lpstr>
      <vt:lpstr>Famous Women from Tech History</vt:lpstr>
      <vt:lpstr>PowerPoint Presentation</vt:lpstr>
      <vt:lpstr>Current State of Diversity in Tech</vt:lpstr>
      <vt:lpstr>PowerPoint Presentation</vt:lpstr>
      <vt:lpstr>PowerPoint Presentation</vt:lpstr>
      <vt:lpstr>PowerPoint Presentation</vt:lpstr>
      <vt:lpstr>PowerPoint Presentation</vt:lpstr>
      <vt:lpstr>PowerPoint Presentation</vt:lpstr>
      <vt:lpstr>PowerPoint Presentation</vt:lpstr>
      <vt:lpstr>What Can We Do?</vt:lpstr>
      <vt:lpstr>Educate Your team</vt:lpstr>
      <vt:lpstr>Inclusive Language</vt:lpstr>
      <vt:lpstr>Be Mindful of Unconscious Bias</vt:lpstr>
      <vt:lpstr>Empathetic Leadership</vt:lpstr>
      <vt:lpstr>higher emotional quotients have greater sensitivity and empathy, are rated as more effective, receive higher performance ratings, develop high-performing effective teams, and create a healthier … culture</vt:lpstr>
      <vt:lpstr>PowerPoint Presentation</vt:lpstr>
      <vt:lpstr>Hiring</vt:lpstr>
      <vt:lpstr>Retainment</vt:lpstr>
      <vt:lpstr>Support Community Organizations</vt:lpstr>
      <vt:lpstr>Wrap Up</vt:lpstr>
      <vt:lpstr>It’s All About The People</vt:lpstr>
      <vt:lpstr>Next Steps</vt:lpstr>
      <vt:lpstr>Helpful Books</vt:lpstr>
      <vt:lpstr>Helpful Resources</vt:lpstr>
      <vt:lpstr>Let’s Connect!</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Quality</cp:keywords>
  <dc:description>Presentation at the Pacific Northwest Software Quality Conference.</dc:description>
  <cp:lastModifiedBy/>
  <cp:revision>1</cp:revision>
  <dcterms:created xsi:type="dcterms:W3CDTF">2016-06-16T18:39:45Z</dcterms:created>
  <dcterms:modified xsi:type="dcterms:W3CDTF">2018-10-09T18:23:25Z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TC028952639991</vt:lpwstr>
  </property>
</Properties>
</file>